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593" r:id="rId6"/>
    <p:sldId id="564" r:id="rId7"/>
    <p:sldId id="629" r:id="rId8"/>
    <p:sldId id="628" r:id="rId9"/>
    <p:sldId id="630" r:id="rId10"/>
    <p:sldId id="631" r:id="rId11"/>
    <p:sldId id="643" r:id="rId12"/>
    <p:sldId id="644" r:id="rId13"/>
    <p:sldId id="645" r:id="rId14"/>
    <p:sldId id="646" r:id="rId15"/>
    <p:sldId id="648" r:id="rId16"/>
    <p:sldId id="647" r:id="rId17"/>
    <p:sldId id="649" r:id="rId18"/>
    <p:sldId id="650" r:id="rId19"/>
    <p:sldId id="651" r:id="rId20"/>
    <p:sldId id="652" r:id="rId21"/>
    <p:sldId id="653" r:id="rId22"/>
    <p:sldId id="632" r:id="rId23"/>
    <p:sldId id="633" r:id="rId24"/>
    <p:sldId id="636" r:id="rId25"/>
    <p:sldId id="637" r:id="rId26"/>
    <p:sldId id="638" r:id="rId27"/>
    <p:sldId id="639" r:id="rId28"/>
    <p:sldId id="640" r:id="rId29"/>
    <p:sldId id="641" r:id="rId30"/>
    <p:sldId id="627" r:id="rId31"/>
    <p:sldId id="626" r:id="rId32"/>
  </p:sldIdLst>
  <p:sldSz cx="12192000" cy="6858000"/>
  <p:notesSz cx="10234613" cy="7104063"/>
  <p:embeddedFontLst>
    <p:embeddedFont>
      <p:font typeface="KoPub돋움체_Pro Medium" pitchFamily="2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D"/>
    <a:srgbClr val="B6B2B2"/>
    <a:srgbClr val="AFABAB"/>
    <a:srgbClr val="FFFFFF"/>
    <a:srgbClr val="000000"/>
    <a:srgbClr val="2E75B6"/>
    <a:srgbClr val="E4E4E4"/>
    <a:srgbClr val="EE853E"/>
    <a:srgbClr val="EE5AD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 autoAdjust="0"/>
    <p:restoredTop sz="64762" autoAdjust="0"/>
  </p:normalViewPr>
  <p:slideViewPr>
    <p:cSldViewPr snapToGrid="0" snapToObjects="1">
      <p:cViewPr varScale="1">
        <p:scale>
          <a:sx n="80" d="100"/>
          <a:sy n="80" d="100"/>
        </p:scale>
        <p:origin x="268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2021. 11. 25.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2021. 11. 25.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goodmorning</a:t>
            </a:r>
            <a:r>
              <a:rPr lang="en-US" altLang="ko-KR" dirty="0"/>
              <a:t>, everyone.</a:t>
            </a:r>
          </a:p>
          <a:p>
            <a:endParaRPr lang="en-US" altLang="ko-KR" dirty="0"/>
          </a:p>
          <a:p>
            <a:r>
              <a:rPr lang="en-US" altLang="ko-KR" dirty="0"/>
              <a:t>I will present the paper, titled “Feature Denoising for Improving Adversarial Robustness”.</a:t>
            </a:r>
          </a:p>
          <a:p>
            <a:r>
              <a:rPr lang="en-US" altLang="ko-KR" dirty="0"/>
              <a:t>It was published on CVPR in two thousand nineteen.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Now I will explain how to denoise the feature maps of the convolutional network.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They propose to improve adversarial robustness by adding denoising block at intermediate layers of convolutional networks.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They add several blocks to the network, and then they are trained jointly with all layers of the network.</a:t>
            </a:r>
          </a:p>
          <a:p>
            <a:r>
              <a:rPr lang="en-US" altLang="ko-KR" sz="1400" dirty="0"/>
              <a:t>We call this procedure as an end-to-end manner.</a:t>
            </a:r>
          </a:p>
          <a:p>
            <a:r>
              <a:rPr lang="en-US" altLang="ko-KR" sz="1400" dirty="0"/>
              <a:t>And they also use adversarial training method which is training with perturbed image, and makes the model predict the perturbed image correctly.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 the denoising block combined with network’s layer, they design the denoising blocks, and then the best-performed blocks are inspired by non-local networks.</a:t>
            </a:r>
          </a:p>
          <a:p>
            <a:r>
              <a:rPr lang="en-US" altLang="ko-KR" sz="1400" dirty="0"/>
              <a:t>So now we will focus on the design of denoising blocks and the denoising effect.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089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Now I will explain about the procedure in denoising block.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 left figure represents a generic denoising block which is combined with network layer.</a:t>
            </a:r>
          </a:p>
          <a:p>
            <a:r>
              <a:rPr lang="en-US" altLang="ko-KR" sz="1400" dirty="0"/>
              <a:t>Therefore the input to the block can be any feature layer in the convolutional network.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And then the denoising block process the input feature by a denoising operations.</a:t>
            </a:r>
          </a:p>
          <a:p>
            <a:r>
              <a:rPr lang="en-US" altLang="ko-KR" sz="1400" dirty="0"/>
              <a:t>In the denoising operation box, the feature maps are denoised by several denoised algorithms, such as non-local means or other variants.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After denoising, the denoised representation is first processed by a 1x1 convolutional layer.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And then it is added to the block’s input via a residual connection.</a:t>
            </a:r>
          </a:p>
          <a:p>
            <a:r>
              <a:rPr lang="en-US" altLang="ko-KR" sz="1400" dirty="0"/>
              <a:t>And this result propagated to next layer.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80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In the denoising block, we adopt the 1x1 convolution layer to the denoised representation and used residual connection.</a:t>
            </a:r>
          </a:p>
          <a:p>
            <a:endParaRPr lang="en-US" altLang="ko-KR" sz="1400" dirty="0"/>
          </a:p>
          <a:p>
            <a:r>
              <a:rPr lang="en-US" altLang="ko-KR" sz="1400" dirty="0"/>
              <a:t>But both procedure is not about the denoising process, the denoising operation in denoising block is actually doing the denoising.</a:t>
            </a:r>
          </a:p>
          <a:p>
            <a:endParaRPr lang="en-US" altLang="ko-KR" sz="1400" dirty="0"/>
          </a:p>
          <a:p>
            <a:r>
              <a:rPr lang="en-US" altLang="ko-KR" sz="1400" dirty="0"/>
              <a:t>1x1 convolution and residual connection are mainly for feature combination.</a:t>
            </a:r>
          </a:p>
          <a:p>
            <a:endParaRPr lang="en-US" altLang="ko-KR" sz="1400" dirty="0"/>
          </a:p>
          <a:p>
            <a:r>
              <a:rPr lang="en-US" altLang="ko-KR" sz="1400" dirty="0"/>
              <a:t>By using 1x1 convolution, we can control the number of channels of denoised output.</a:t>
            </a:r>
          </a:p>
          <a:p>
            <a:r>
              <a:rPr lang="en-US" altLang="ko-KR" sz="1400" dirty="0"/>
              <a:t>And when the denoised output is combined with the original signal, this convolution process can adjust the tradeoff between removing noise and retaining signal.</a:t>
            </a:r>
          </a:p>
          <a:p>
            <a:endParaRPr lang="en-US" altLang="ko-KR" sz="1400" dirty="0"/>
          </a:p>
          <a:p>
            <a:r>
              <a:rPr lang="en-US" altLang="ko-KR" sz="1400" dirty="0"/>
              <a:t>When we suppress feature noise using various denoising algorithm, they can also impact important signal.</a:t>
            </a:r>
          </a:p>
          <a:p>
            <a:r>
              <a:rPr lang="en-US" altLang="ko-KR" sz="1400" dirty="0"/>
              <a:t>Therefore the usage of the residual connection can help the network to retain signals.</a:t>
            </a:r>
          </a:p>
          <a:p>
            <a:r>
              <a:rPr lang="en-US" altLang="ko-KR" sz="1400" dirty="0"/>
              <a:t>Because it makes denoised output be added to the original input value.</a:t>
            </a:r>
          </a:p>
          <a:p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562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From now, I’ll explain several denoising operations, which are the most important part in the denoising block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 this paper, the authors experiment with four different instantiations of the denoising operation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 first denoising operation is the non-local means that performed best in the experimental results.</a:t>
            </a:r>
          </a:p>
          <a:p>
            <a:r>
              <a:rPr lang="en-US" altLang="ko-KR" sz="1400" dirty="0"/>
              <a:t>In the non-local means algorithm, we compute a denoised feature map y of an input feature map x, by taking a weighted mean of features in all spatial location L.</a:t>
            </a:r>
          </a:p>
          <a:p>
            <a:r>
              <a:rPr lang="en-US" altLang="ko-KR" sz="1400" dirty="0"/>
              <a:t>For each pixel xi in the feature map x, it computes the weight value according to other pixel </a:t>
            </a:r>
            <a:r>
              <a:rPr lang="en-US" altLang="ko-KR" sz="1400" dirty="0" err="1"/>
              <a:t>xj</a:t>
            </a:r>
            <a:r>
              <a:rPr lang="en-US" altLang="ko-KR" sz="1400" dirty="0"/>
              <a:t> in the feature map x.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 more </a:t>
            </a:r>
            <a:r>
              <a:rPr lang="en-US" altLang="ko-KR" sz="1400" dirty="0" err="1"/>
              <a:t>xj</a:t>
            </a:r>
            <a:r>
              <a:rPr lang="en-US" altLang="ko-KR" sz="1400" dirty="0"/>
              <a:t> has</a:t>
            </a:r>
            <a:r>
              <a:rPr lang="ko-KR" altLang="en-US" sz="1400" dirty="0"/>
              <a:t> </a:t>
            </a:r>
            <a:r>
              <a:rPr lang="en-US" altLang="ko-KR" sz="1400" dirty="0"/>
              <a:t>a value similar to xi, the greater the weight value with xi</a:t>
            </a:r>
          </a:p>
          <a:p>
            <a:r>
              <a:rPr lang="en-US" altLang="ko-KR" sz="1400" dirty="0"/>
              <a:t>To compute </a:t>
            </a:r>
            <a:r>
              <a:rPr lang="en-US" altLang="ko-KR" sz="1400" dirty="0" err="1"/>
              <a:t>yi</a:t>
            </a:r>
            <a:r>
              <a:rPr lang="en-US" altLang="ko-KR" sz="1400" dirty="0"/>
              <a:t> value, The</a:t>
            </a:r>
            <a:r>
              <a:rPr lang="ko-KR" altLang="en-US" sz="1400" dirty="0"/>
              <a:t> </a:t>
            </a:r>
            <a:r>
              <a:rPr lang="en-US" altLang="ko-KR" sz="1400" dirty="0"/>
              <a:t>weight with xi and all other pixels in feature map x represented </a:t>
            </a:r>
            <a:r>
              <a:rPr lang="en-US" altLang="ko-KR" sz="1400" dirty="0" err="1"/>
              <a:t>xj</a:t>
            </a:r>
            <a:r>
              <a:rPr lang="en-US" altLang="ko-KR" sz="1400" dirty="0"/>
              <a:t> are calculated and then find the total average value.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This formula represents the non-local means algorithm.</a:t>
            </a:r>
          </a:p>
          <a:p>
            <a:r>
              <a:rPr lang="en-US" altLang="ko-KR" sz="1400" dirty="0"/>
              <a:t>As I mentioned before, xi represent the center pixel where the calculation is computed.</a:t>
            </a:r>
          </a:p>
          <a:p>
            <a:r>
              <a:rPr lang="en-US" altLang="ko-KR" sz="1400" dirty="0" err="1"/>
              <a:t>xj</a:t>
            </a:r>
            <a:r>
              <a:rPr lang="en-US" altLang="ko-KR" sz="1400" dirty="0"/>
              <a:t> is other pixel in feature map x, calculating the weight value with xi.</a:t>
            </a:r>
          </a:p>
          <a:p>
            <a:r>
              <a:rPr lang="en-US" altLang="ko-KR" sz="1400" dirty="0"/>
              <a:t>F(xi, </a:t>
            </a:r>
            <a:r>
              <a:rPr lang="en-US" altLang="ko-KR" sz="1400" dirty="0" err="1"/>
              <a:t>xj</a:t>
            </a:r>
            <a:r>
              <a:rPr lang="en-US" altLang="ko-KR" sz="1400" dirty="0"/>
              <a:t>) represent</a:t>
            </a:r>
            <a:r>
              <a:rPr lang="ko-KR" altLang="en-US" sz="1400" dirty="0"/>
              <a:t> </a:t>
            </a:r>
            <a:r>
              <a:rPr lang="en-US" altLang="ko-KR" sz="1400" dirty="0"/>
              <a:t>the</a:t>
            </a:r>
            <a:r>
              <a:rPr lang="ko-KR" altLang="en-US" sz="1400" dirty="0"/>
              <a:t> </a:t>
            </a:r>
            <a:r>
              <a:rPr lang="en-US" altLang="ko-KR" sz="1400" dirty="0"/>
              <a:t>feature</a:t>
            </a:r>
            <a:r>
              <a:rPr lang="ko-KR" altLang="en-US" sz="1400" dirty="0"/>
              <a:t> </a:t>
            </a:r>
            <a:r>
              <a:rPr lang="en-US" altLang="ko-KR" sz="1400" dirty="0"/>
              <a:t>dependent</a:t>
            </a:r>
            <a:r>
              <a:rPr lang="ko-KR" altLang="en-US" sz="1400" dirty="0"/>
              <a:t> </a:t>
            </a:r>
            <a:r>
              <a:rPr lang="en-US" altLang="ko-KR" sz="1400" dirty="0"/>
              <a:t>weighting</a:t>
            </a:r>
            <a:r>
              <a:rPr lang="ko-KR" altLang="en-US" sz="1400" dirty="0"/>
              <a:t> </a:t>
            </a:r>
            <a:r>
              <a:rPr lang="en-US" altLang="ko-KR" sz="1400" dirty="0"/>
              <a:t>function</a:t>
            </a:r>
            <a:r>
              <a:rPr lang="ko-KR" altLang="en-US" sz="1400" dirty="0"/>
              <a:t> </a:t>
            </a:r>
            <a:r>
              <a:rPr lang="en-US" altLang="ko-KR" sz="1400" dirty="0"/>
              <a:t>equals to weight value between xi and </a:t>
            </a:r>
            <a:r>
              <a:rPr lang="ko-KR" altLang="en-US" sz="1400" dirty="0"/>
              <a:t>터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C(x) represent the normalization function to find mean value.</a:t>
            </a:r>
          </a:p>
          <a:p>
            <a:r>
              <a:rPr lang="en-US" altLang="ko-KR" sz="1400" dirty="0"/>
              <a:t>And the last, </a:t>
            </a:r>
            <a:r>
              <a:rPr lang="en-US" altLang="ko-KR" sz="1400" dirty="0" err="1"/>
              <a:t>yi</a:t>
            </a:r>
            <a:r>
              <a:rPr lang="en-US" altLang="ko-KR" sz="1400" dirty="0"/>
              <a:t> represent the weighted non-local mean value of pixel I.</a:t>
            </a:r>
          </a:p>
          <a:p>
            <a:endParaRPr lang="en-US" altLang="ko-KR" sz="1400" dirty="0"/>
          </a:p>
          <a:p>
            <a:r>
              <a:rPr lang="en-US" altLang="ko-KR" dirty="0"/>
              <a:t>Therefore, we can compute denoised feature map by calculating this formula to all of the pixel in feature map x.</a:t>
            </a:r>
          </a:p>
          <a:p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949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In this page I’ll introduce more detail about the non-local means formula.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In the formula, we don’t know how to compute the feature-dependent weighting function, f(xi, </a:t>
                </a:r>
                <a:r>
                  <a:rPr lang="en-US" altLang="ko-KR" sz="1400" dirty="0" err="1"/>
                  <a:t>xj</a:t>
                </a:r>
                <a:r>
                  <a:rPr lang="en-US" altLang="ko-KR" sz="1400" dirty="0"/>
                  <a:t>)</a:t>
                </a:r>
              </a:p>
              <a:p>
                <a:r>
                  <a:rPr lang="en-US" altLang="ko-KR" sz="1400" dirty="0"/>
                  <a:t>In this paper, they introduce two method, gaussian weighting function and dot product weighting function.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In this page, I’ll explain the gaussian weighting function.</a:t>
                </a:r>
              </a:p>
              <a:p>
                <a:r>
                  <a:rPr lang="en-US" altLang="ko-KR" sz="1400" dirty="0"/>
                  <a:t>The feature-dependent weighting function f is defined as a gaussian function like this formula (</a:t>
                </a:r>
                <a:r>
                  <a:rPr lang="ko-KR" altLang="en-US" sz="1400" dirty="0"/>
                  <a:t>두번째 수식 </a:t>
                </a:r>
                <a:r>
                  <a:rPr lang="ko-KR" altLang="en-US" sz="1400" dirty="0" err="1"/>
                  <a:t>가르키기</a:t>
                </a:r>
                <a:r>
                  <a:rPr lang="en-US" altLang="ko-KR" sz="1400" dirty="0"/>
                  <a:t>)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In this formula, the value d represent the number of channels.</a:t>
                </a:r>
              </a:p>
              <a:p>
                <a:r>
                  <a:rPr lang="en-US" altLang="ko-KR" sz="1400" dirty="0"/>
                  <a:t>Theta(x) and pie(x) represent the embedded version of x in gaussian function, which means the expanded concept.</a:t>
                </a:r>
              </a:p>
              <a:p>
                <a:r>
                  <a:rPr lang="en-US" altLang="ko-KR" sz="1400" dirty="0"/>
                  <a:t>Theta(x) and pie(x) represent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kumimoji="1" lang="en-US" altLang="ko-Kore-KR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and the value W represent weight matrix that</a:t>
                </a:r>
                <a:r>
                  <a:rPr lang="en-US" altLang="ko-KR" sz="1400" baseline="0" dirty="0"/>
                  <a:t> contains the trainable value.</a:t>
                </a:r>
              </a:p>
              <a:p>
                <a:r>
                  <a:rPr lang="en-US" altLang="ko-KR" sz="1400" baseline="0" dirty="0"/>
                  <a:t>The function c(x) is the normalization function, so it represent the summation of function f value for all pixel j with pixel </a:t>
                </a:r>
                <a:r>
                  <a:rPr lang="en-US" altLang="ko-KR" sz="1400" baseline="0" dirty="0" err="1"/>
                  <a:t>i</a:t>
                </a:r>
                <a:endParaRPr lang="en-US" altLang="ko-KR" sz="1400" baseline="0" dirty="0"/>
              </a:p>
              <a:p>
                <a:endParaRPr lang="en-US" altLang="ko-KR" sz="1400" baseline="0" dirty="0"/>
              </a:p>
              <a:p>
                <a:r>
                  <a:rPr lang="en-US" altLang="ko-KR" sz="1400" baseline="0" dirty="0"/>
                  <a:t>In this formation, we can find important transformation.</a:t>
                </a:r>
              </a:p>
              <a:p>
                <a:r>
                  <a:rPr lang="en-US" altLang="ko-KR" sz="1400" baseline="0" dirty="0"/>
                  <a:t>When we divide weighting function f by normalization function C, we can know that it is equal to the </a:t>
                </a:r>
                <a:r>
                  <a:rPr lang="en-US" altLang="ko-KR" sz="1400" baseline="0" dirty="0" err="1"/>
                  <a:t>softmax</a:t>
                </a:r>
                <a:r>
                  <a:rPr lang="en-US" altLang="ko-KR" sz="1400" baseline="0" dirty="0"/>
                  <a:t> function.</a:t>
                </a:r>
              </a:p>
              <a:p>
                <a:r>
                  <a:rPr lang="en-US" altLang="ko-KR" sz="1400" baseline="0" dirty="0"/>
                  <a:t>The definition of </a:t>
                </a:r>
                <a:r>
                  <a:rPr lang="en-US" altLang="ko-KR" sz="1400" baseline="0" dirty="0" err="1"/>
                  <a:t>softmax</a:t>
                </a:r>
                <a:r>
                  <a:rPr lang="en-US" altLang="ko-KR" sz="1400" baseline="0" dirty="0"/>
                  <a:t> function is like this form (</a:t>
                </a:r>
                <a:r>
                  <a:rPr lang="ko-KR" altLang="en-US" sz="1400" baseline="0" dirty="0" err="1"/>
                  <a:t>소프트맥스</a:t>
                </a:r>
                <a:r>
                  <a:rPr lang="ko-KR" altLang="en-US" sz="1400" baseline="0" dirty="0"/>
                  <a:t> 함수 </a:t>
                </a:r>
                <a:r>
                  <a:rPr lang="ko-KR" altLang="en-US" sz="1400" baseline="0" dirty="0" err="1"/>
                  <a:t>가르키기</a:t>
                </a:r>
                <a:r>
                  <a:rPr lang="en-US" altLang="ko-KR" sz="1400" baseline="0" dirty="0"/>
                  <a:t>)</a:t>
                </a:r>
              </a:p>
              <a:p>
                <a:endParaRPr lang="en-US" altLang="ko-KR" sz="1400" baseline="0" dirty="0"/>
              </a:p>
              <a:p>
                <a:r>
                  <a:rPr lang="en-US" altLang="ko-KR" sz="1400" baseline="0" dirty="0"/>
                  <a:t>Therefore, the non-local mean formula can be converted into an equation for </a:t>
                </a:r>
                <a:r>
                  <a:rPr lang="en-US" altLang="ko-KR" sz="1400" baseline="0" dirty="0" err="1"/>
                  <a:t>softmaxfunction</a:t>
                </a:r>
                <a:r>
                  <a:rPr lang="en-US" altLang="ko-KR" sz="1400" baseline="0" dirty="0"/>
                  <a:t>.</a:t>
                </a:r>
              </a:p>
              <a:p>
                <a:r>
                  <a:rPr lang="en-US" altLang="ko-KR" sz="1400" baseline="0" dirty="0"/>
                  <a:t>Like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  <m:sup/>
                    </m:sSubSup>
                    <m:r>
                      <a:rPr kumimoji="1" lang="en-US" altLang="ko-Kore-KR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baseline="0" dirty="0"/>
                  <a:t> </a:t>
                </a:r>
              </a:p>
              <a:p>
                <a:endParaRPr lang="en-US" altLang="ko-KR" sz="1400" baseline="0" dirty="0"/>
              </a:p>
              <a:p>
                <a:endParaRPr lang="en-US" altLang="ko-KR" sz="1400" dirty="0"/>
              </a:p>
              <a:p>
                <a:endParaRPr lang="en-US" altLang="ko-KR" sz="1400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In this page I’ll introduce more detail about the non-local means formula.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In the formula, we don’t know how to compute the feature-dependent weighting function, f(xi, </a:t>
                </a:r>
                <a:r>
                  <a:rPr lang="en-US" altLang="ko-KR" sz="1400" dirty="0" err="1"/>
                  <a:t>xj</a:t>
                </a:r>
                <a:r>
                  <a:rPr lang="en-US" altLang="ko-KR" sz="1400" dirty="0"/>
                  <a:t>)</a:t>
                </a:r>
              </a:p>
              <a:p>
                <a:r>
                  <a:rPr lang="en-US" altLang="ko-KR" sz="1400" dirty="0"/>
                  <a:t>In this paper, they introduce two method, gaussian weighting function and dot product weighting function.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In this page, I’ll explain the gaussian weighting function.</a:t>
                </a:r>
              </a:p>
              <a:p>
                <a:r>
                  <a:rPr lang="en-US" altLang="ko-KR" sz="1400" dirty="0"/>
                  <a:t>The feature-dependent weighting function f is defined as a gaussian function like this formula (</a:t>
                </a:r>
                <a:r>
                  <a:rPr lang="ko-KR" altLang="en-US" sz="1400" dirty="0"/>
                  <a:t>두번째 수식 </a:t>
                </a:r>
                <a:r>
                  <a:rPr lang="ko-KR" altLang="en-US" sz="1400" dirty="0" err="1"/>
                  <a:t>가르키기</a:t>
                </a:r>
                <a:r>
                  <a:rPr lang="en-US" altLang="ko-KR" sz="1400" dirty="0"/>
                  <a:t>)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In this formula, the value d represent the number of channels.</a:t>
                </a:r>
              </a:p>
              <a:p>
                <a:r>
                  <a:rPr lang="en-US" altLang="ko-KR" sz="1400" dirty="0"/>
                  <a:t>Theta(x) and pie(x) represent the embedded version of x in gaussian function, which means the expanded concept.</a:t>
                </a:r>
              </a:p>
              <a:p>
                <a:r>
                  <a:rPr lang="en-US" altLang="ko-KR" sz="1400" dirty="0"/>
                  <a:t>Theta(x) and pie(x) represent </a:t>
                </a:r>
                <a:r>
                  <a:rPr kumimoji="1" lang="en-US" altLang="ko-Kore-KR" sz="1400" b="0" i="0">
                    <a:latin typeface="Cambria Math" panose="02040503050406030204" pitchFamily="18" charset="0"/>
                  </a:rPr>
                  <a:t>𝑊_</a:t>
                </a:r>
                <a:r>
                  <a:rPr kumimoji="1" lang="en-US" altLang="ko-Kore-KR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</a:t>
                </a:r>
                <a:r>
                  <a:rPr kumimoji="1" lang="en-US" altLang="ko-Kore-KR" sz="1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ko-Kore-KR" sz="1400" b="0" i="0">
                    <a:latin typeface="Cambria Math" panose="02040503050406030204" pitchFamily="18" charset="0"/>
                  </a:rPr>
                  <a:t>𝑥,</a:t>
                </a:r>
                <a:r>
                  <a:rPr kumimoji="1" lang="en-US" altLang="ko-Kore-KR" sz="1400" i="0">
                    <a:latin typeface="Cambria Math" panose="02040503050406030204" pitchFamily="18" charset="0"/>
                  </a:rPr>
                  <a:t>𝑊_</a:t>
                </a:r>
                <a:r>
                  <a:rPr kumimoji="1" lang="en-US" altLang="ko-Kore-KR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∅ </a:t>
                </a:r>
                <a:r>
                  <a:rPr kumimoji="1" lang="en-US" altLang="ko-Kore-KR" sz="1400" i="0">
                    <a:latin typeface="Cambria Math" panose="02040503050406030204" pitchFamily="18" charset="0"/>
                  </a:rPr>
                  <a:t>𝑥</a:t>
                </a:r>
                <a:r>
                  <a:rPr kumimoji="1" lang="en-US" altLang="ko-Kore-KR" sz="14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400" dirty="0"/>
                  <a:t>and the value W represent weight matrix that</a:t>
                </a:r>
                <a:r>
                  <a:rPr lang="en-US" altLang="ko-KR" sz="1400" baseline="0" dirty="0"/>
                  <a:t> contains the trainable value.</a:t>
                </a:r>
              </a:p>
              <a:p>
                <a:r>
                  <a:rPr lang="en-US" altLang="ko-KR" sz="1400" baseline="0" dirty="0"/>
                  <a:t>The function c(x) is the normalization function, so it represent the summation of function f value for all pixel j with pixel </a:t>
                </a:r>
                <a:r>
                  <a:rPr lang="en-US" altLang="ko-KR" sz="1400" baseline="0" dirty="0" err="1"/>
                  <a:t>i</a:t>
                </a:r>
                <a:endParaRPr lang="en-US" altLang="ko-KR" sz="1400" baseline="0" dirty="0"/>
              </a:p>
              <a:p>
                <a:endParaRPr lang="en-US" altLang="ko-KR" sz="1400" baseline="0" dirty="0"/>
              </a:p>
              <a:p>
                <a:r>
                  <a:rPr lang="en-US" altLang="ko-KR" sz="1400" baseline="0" dirty="0"/>
                  <a:t>In this formation, we can find important transformation.</a:t>
                </a:r>
              </a:p>
              <a:p>
                <a:r>
                  <a:rPr lang="en-US" altLang="ko-KR" sz="1400" baseline="0" dirty="0"/>
                  <a:t>When we divide weighting function f by normalization function C, we can know that it is equal to the </a:t>
                </a:r>
                <a:r>
                  <a:rPr lang="en-US" altLang="ko-KR" sz="1400" baseline="0" dirty="0" err="1"/>
                  <a:t>softmax</a:t>
                </a:r>
                <a:r>
                  <a:rPr lang="en-US" altLang="ko-KR" sz="1400" baseline="0" dirty="0"/>
                  <a:t> function.</a:t>
                </a:r>
              </a:p>
              <a:p>
                <a:r>
                  <a:rPr lang="en-US" altLang="ko-KR" sz="1400" baseline="0" dirty="0"/>
                  <a:t>The definition of </a:t>
                </a:r>
                <a:r>
                  <a:rPr lang="en-US" altLang="ko-KR" sz="1400" baseline="0" dirty="0" err="1"/>
                  <a:t>softmax</a:t>
                </a:r>
                <a:r>
                  <a:rPr lang="en-US" altLang="ko-KR" sz="1400" baseline="0" dirty="0"/>
                  <a:t> function is like this form (</a:t>
                </a:r>
                <a:r>
                  <a:rPr lang="ko-KR" altLang="en-US" sz="1400" baseline="0" dirty="0" err="1"/>
                  <a:t>소프트맥스</a:t>
                </a:r>
                <a:r>
                  <a:rPr lang="ko-KR" altLang="en-US" sz="1400" baseline="0" dirty="0"/>
                  <a:t> 함수 </a:t>
                </a:r>
                <a:r>
                  <a:rPr lang="ko-KR" altLang="en-US" sz="1400" baseline="0" dirty="0" err="1"/>
                  <a:t>가르키기</a:t>
                </a:r>
                <a:r>
                  <a:rPr lang="en-US" altLang="ko-KR" sz="1400" baseline="0" dirty="0"/>
                  <a:t>)</a:t>
                </a:r>
              </a:p>
              <a:p>
                <a:endParaRPr lang="en-US" altLang="ko-KR" sz="1400" baseline="0" dirty="0"/>
              </a:p>
              <a:p>
                <a:r>
                  <a:rPr lang="en-US" altLang="ko-KR" sz="1400" baseline="0" dirty="0"/>
                  <a:t>Therefore, the non-local mean formula can be converted into an equation for </a:t>
                </a:r>
                <a:r>
                  <a:rPr lang="en-US" altLang="ko-KR" sz="1400" baseline="0" dirty="0" err="1"/>
                  <a:t>softmaxfunction</a:t>
                </a:r>
                <a:r>
                  <a:rPr lang="en-US" altLang="ko-KR" sz="1400" baseline="0" dirty="0"/>
                  <a:t>.</a:t>
                </a:r>
              </a:p>
              <a:p>
                <a:r>
                  <a:rPr lang="en-US" altLang="ko-KR" sz="1400" baseline="0" dirty="0"/>
                  <a:t>Like </a:t>
                </a:r>
                <a:r>
                  <a:rPr lang="en-US" altLang="ko-KR" sz="2000" b="0" i="0" dirty="0">
                    <a:latin typeface="Cambria Math" panose="02040503050406030204" pitchFamily="18" charset="0"/>
                  </a:rPr>
                  <a:t>𝑠𝑜𝑓𝑡𝑚𝑎𝑥</a:t>
                </a:r>
                <a:r>
                  <a:rPr lang="en-US" altLang="ko-KR" sz="2000" i="0" dirty="0">
                    <a:latin typeface="Cambria Math" panose="02040503050406030204" pitchFamily="18" charset="0"/>
                  </a:rPr>
                  <a:t>(</a:t>
                </a:r>
                <a:r>
                  <a:rPr kumimoji="1" lang="en-US" altLang="ko-Kore-KR" sz="2000" b="0" i="0">
                    <a:latin typeface="Cambria Math" panose="02040503050406030204" pitchFamily="18" charset="0"/>
                  </a:rPr>
                  <a:t>𝑥^𝑇 𝑊_</a:t>
                </a:r>
                <a:r>
                  <a:rPr kumimoji="1" lang="en-US" altLang="ko-Kore-KR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𝜃^</a:t>
                </a:r>
                <a:r>
                  <a:rPr kumimoji="1" lang="en-US" altLang="ko-Kore-KR" sz="2000" b="0" i="0">
                    <a:latin typeface="Cambria Math" panose="02040503050406030204" pitchFamily="18" charset="0"/>
                  </a:rPr>
                  <a:t>𝑇 𝑊_</a:t>
                </a:r>
                <a:r>
                  <a:rPr kumimoji="1" lang="en-US" altLang="ko-Kore-KR" sz="20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∅^  </a:t>
                </a:r>
                <a:r>
                  <a:rPr kumimoji="1" lang="en-US" altLang="ko-Kore-KR" sz="2000" i="0">
                    <a:latin typeface="Cambria Math" panose="02040503050406030204" pitchFamily="18" charset="0"/>
                  </a:rPr>
                  <a:t>𝑥</a:t>
                </a:r>
                <a:r>
                  <a:rPr kumimoji="1" lang="en-US" altLang="ko-Kore-KR" sz="2000" b="0" i="0">
                    <a:latin typeface="Cambria Math" panose="02040503050406030204" pitchFamily="18" charset="0"/>
                  </a:rPr>
                  <a:t>)𝑥</a:t>
                </a:r>
                <a:r>
                  <a:rPr kumimoji="1" lang="en-US" altLang="ko-Kore-KR" sz="2000" i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1400" baseline="0" dirty="0"/>
                  <a:t> </a:t>
                </a:r>
              </a:p>
              <a:p>
                <a:endParaRPr lang="en-US" altLang="ko-KR" sz="1400" baseline="0" dirty="0"/>
              </a:p>
              <a:p>
                <a:endParaRPr lang="en-US" altLang="ko-KR" sz="1400" dirty="0"/>
              </a:p>
              <a:p>
                <a:endParaRPr lang="en-US" altLang="ko-KR" sz="1400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67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For next, I will explain about the second weighting function called dot product.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 dot product weighting function, it is simply defined as the dot product of those two vector.</a:t>
            </a:r>
          </a:p>
          <a:p>
            <a:r>
              <a:rPr lang="en-US" altLang="ko-KR" sz="1400" dirty="0"/>
              <a:t>In this formula the normalization function C(x) represent the number of pixels in x.</a:t>
            </a:r>
          </a:p>
          <a:p>
            <a:endParaRPr lang="en-US" altLang="ko-KR" sz="1400" dirty="0"/>
          </a:p>
          <a:p>
            <a:r>
              <a:rPr lang="en-US" altLang="ko-KR" sz="1400" dirty="0"/>
              <a:t>Unlike the gaussian non-</a:t>
            </a:r>
            <a:r>
              <a:rPr lang="en-US" altLang="ko-KR" sz="1400" dirty="0" err="1"/>
              <a:t>locan</a:t>
            </a:r>
            <a:r>
              <a:rPr lang="en-US" altLang="ko-KR" sz="1400" dirty="0"/>
              <a:t> means, the weights of the weighted mean don’t sum up to 1.</a:t>
            </a:r>
          </a:p>
          <a:p>
            <a:r>
              <a:rPr lang="en-US" altLang="ko-KR" sz="1400" dirty="0"/>
              <a:t>Because it just compute the product of vector.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as originally, the function is defined using embed x, so the function f is theta(xi)transform pie(</a:t>
            </a:r>
            <a:r>
              <a:rPr lang="en-US" altLang="ko-KR" sz="1400" dirty="0" err="1"/>
              <a:t>xj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But the author find that it is unnecessary to embed x in the dot-product version of non-local means according to several experiments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Therefore this method doesn’t need extra parameters.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511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By using non-local means algorithm as the denoising operations of the denoising block,</a:t>
                </a:r>
              </a:p>
              <a:p>
                <a:r>
                  <a:rPr lang="en-US" altLang="ko-KR" sz="1400" dirty="0"/>
                  <a:t>We can revise the generic denoising block according to the gaussian non-local means procedure.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The procedure on the sky blue background represents the denoising operation part</a:t>
                </a:r>
              </a:p>
              <a:p>
                <a:r>
                  <a:rPr lang="en-US" altLang="ko-KR" sz="1400" dirty="0"/>
                  <a:t>0. as an input of the block, previous layer’s feature max x is propagated, and its dimension is Height by width by channel 256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At first step, we compute the theta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𝑡𝑟𝑎𝑛𝑠𝑓𝑜𝑟𝑚</m:t>
                    </m:r>
                  </m:oMath>
                </a14:m>
                <a:r>
                  <a:rPr kumimoji="1" lang="en-US" altLang="ko-KR" sz="1400" i="1" dirty="0">
                    <a:latin typeface="Cambria Math" panose="02040503050406030204" pitchFamily="18" charset="0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  <a:ea typeface="KoPub돋움체_Pro Medium" panose="00000600000000000000" pitchFamily="50" charset="-127"/>
                  </a:rPr>
                  <a:t>and</a:t>
                </a:r>
                <a:r>
                  <a:rPr kumimoji="1" lang="en-US" altLang="ko-KR" sz="1400" i="1" dirty="0">
                    <a:latin typeface="Cambria Math" panose="02040503050406030204" pitchFamily="18" charset="0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𝑖𝑒</m:t>
                    </m:r>
                    <m:d>
                      <m:dPr>
                        <m:ctrlPr>
                          <a:rPr kumimoji="1" lang="en-US" altLang="ko-Kore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400" dirty="0"/>
                  <a:t>, the left</a:t>
                </a:r>
                <a:r>
                  <a:rPr lang="en-US" altLang="ko-KR" sz="1400" baseline="0" dirty="0"/>
                  <a:t> direction is the </a:t>
                </a:r>
                <a:r>
                  <a:rPr lang="en-US" altLang="ko-KR" sz="1400" dirty="0"/>
                  <a:t>theta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𝑡𝑟𝑎𝑛𝑠𝑓𝑜𝑟𝑚</m:t>
                    </m:r>
                  </m:oMath>
                </a14:m>
                <a:r>
                  <a:rPr lang="en-US" altLang="ko-KR" sz="1400" dirty="0"/>
                  <a:t>, and the right direction is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𝑖𝑒</m:t>
                    </m:r>
                    <m:d>
                      <m:dPr>
                        <m:ctrlPr>
                          <a:rPr kumimoji="1" lang="en-US" altLang="ko-Kore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400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And then we compute the gaussian weighting function f(xi, </a:t>
                </a:r>
                <a:r>
                  <a:rPr lang="en-US" altLang="ko-KR" sz="1400" dirty="0" err="1"/>
                  <a:t>xj</a:t>
                </a:r>
                <a:r>
                  <a:rPr lang="en-US" altLang="ko-KR" sz="1400" dirty="0"/>
                  <a:t>)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At third step we compute function f over normalization function c which represent the </a:t>
                </a:r>
                <a:r>
                  <a:rPr lang="en-US" altLang="ko-KR" sz="1400" dirty="0" err="1"/>
                  <a:t>softmax</a:t>
                </a:r>
                <a:r>
                  <a:rPr lang="en-US" altLang="ko-KR" sz="1400" dirty="0"/>
                  <a:t> function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At fourth step, compute result y by </a:t>
                </a:r>
                <a:r>
                  <a:rPr lang="en-US" altLang="ko-KR" sz="1400" dirty="0" err="1"/>
                  <a:t>multiplinh</a:t>
                </a:r>
                <a:r>
                  <a:rPr lang="en-US" altLang="ko-KR" sz="1400" dirty="0"/>
                  <a:t> value x and result of step 3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And then processed by 1x1 convolution to adjust the tradeoff between original signal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And the last the final denoised feature representation is combined with original signal x according to the residual connection.</a:t>
                </a:r>
              </a:p>
              <a:p>
                <a:pPr marL="0" indent="0">
                  <a:buNone/>
                </a:pPr>
                <a:r>
                  <a:rPr lang="en-US" altLang="ko-KR" sz="1400" dirty="0"/>
                  <a:t>As I mentioned before, it is due to retain important signal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By using non-local means algorithm as the denoising operations of the denoising block,</a:t>
                </a:r>
              </a:p>
              <a:p>
                <a:r>
                  <a:rPr lang="en-US" altLang="ko-KR" sz="1400" dirty="0"/>
                  <a:t>We can revise the generic denoising block according to the gaussian non-local means procedure.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The procedure on the sky blue background represents the denoising operation part</a:t>
                </a:r>
              </a:p>
              <a:p>
                <a:r>
                  <a:rPr lang="en-US" altLang="ko-KR" sz="1400" dirty="0"/>
                  <a:t>0. as an input of the block, previous layer’s feature max x is propagated, and its dimension is Height by width by channel 256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At first step, we compute the theta</a:t>
                </a:r>
                <a:r>
                  <a:rPr kumimoji="1" lang="en-US" altLang="ko-KR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(𝑥)</a:t>
                </a:r>
                <a:r>
                  <a:rPr kumimoji="1" lang="en-US" altLang="ko-KR" sz="1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𝑡𝑟𝑎𝑛𝑠𝑓𝑜𝑟𝑚</a:t>
                </a:r>
                <a:r>
                  <a:rPr kumimoji="1" lang="en-US" altLang="ko-KR" sz="1400" i="1" dirty="0">
                    <a:latin typeface="Cambria Math" panose="02040503050406030204" pitchFamily="18" charset="0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  <a:ea typeface="KoPub돋움체_Pro Medium" panose="00000600000000000000" pitchFamily="50" charset="-127"/>
                  </a:rPr>
                  <a:t>and</a:t>
                </a:r>
                <a:r>
                  <a:rPr kumimoji="1" lang="en-US" altLang="ko-KR" sz="1400" i="1" dirty="0">
                    <a:latin typeface="Cambria Math" panose="02040503050406030204" pitchFamily="18" charset="0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kumimoji="1" lang="en-US" altLang="ko-KR" sz="1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𝑖𝑒</a:t>
                </a:r>
                <a:r>
                  <a:rPr kumimoji="1" lang="en-US" altLang="ko-Kore-KR" sz="1400" i="0">
                    <a:latin typeface="Cambria Math" panose="02040503050406030204" pitchFamily="18" charset="0"/>
                  </a:rPr>
                  <a:t>(</a:t>
                </a:r>
                <a:r>
                  <a:rPr kumimoji="1" lang="en-US" altLang="ko-KR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𝑥)</a:t>
                </a:r>
                <a:r>
                  <a:rPr lang="en-US" altLang="ko-KR" sz="1400" dirty="0"/>
                  <a:t>, the left</a:t>
                </a:r>
                <a:r>
                  <a:rPr lang="en-US" altLang="ko-KR" sz="1400" baseline="0" dirty="0"/>
                  <a:t> direction is the </a:t>
                </a:r>
                <a:r>
                  <a:rPr lang="en-US" altLang="ko-KR" sz="1400" dirty="0"/>
                  <a:t>theta</a:t>
                </a:r>
                <a:r>
                  <a:rPr kumimoji="1" lang="en-US" altLang="ko-KR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(𝑥)</a:t>
                </a:r>
                <a:r>
                  <a:rPr kumimoji="1" lang="en-US" altLang="ko-KR" sz="1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𝑡𝑟𝑎𝑛𝑠𝑓𝑜𝑟𝑚</a:t>
                </a:r>
                <a:r>
                  <a:rPr lang="en-US" altLang="ko-KR" sz="1400" dirty="0"/>
                  <a:t>, and the right direction is the </a:t>
                </a:r>
                <a:r>
                  <a:rPr kumimoji="1" lang="en-US" altLang="ko-KR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kumimoji="1" lang="en-US" altLang="ko-KR" sz="1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𝑖𝑒</a:t>
                </a:r>
                <a:r>
                  <a:rPr kumimoji="1" lang="en-US" altLang="ko-Kore-KR" sz="1400" i="0">
                    <a:latin typeface="Cambria Math" panose="02040503050406030204" pitchFamily="18" charset="0"/>
                  </a:rPr>
                  <a:t>(</a:t>
                </a:r>
                <a:r>
                  <a:rPr kumimoji="1" lang="en-US" altLang="ko-KR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𝑥)</a:t>
                </a:r>
                <a:r>
                  <a:rPr lang="en-US" altLang="ko-KR" sz="1400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And then we compute the gaussian weighting function f(xi, </a:t>
                </a:r>
                <a:r>
                  <a:rPr lang="en-US" altLang="ko-KR" sz="1400" dirty="0" err="1"/>
                  <a:t>xj</a:t>
                </a:r>
                <a:r>
                  <a:rPr lang="en-US" altLang="ko-KR" sz="1400" dirty="0"/>
                  <a:t>)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At third step we compute function f over normalization function c which represent the </a:t>
                </a:r>
                <a:r>
                  <a:rPr lang="en-US" altLang="ko-KR" sz="1400" dirty="0" err="1"/>
                  <a:t>softmax</a:t>
                </a:r>
                <a:r>
                  <a:rPr lang="en-US" altLang="ko-KR" sz="1400" dirty="0"/>
                  <a:t> function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At fourth step, compute result y by </a:t>
                </a:r>
                <a:r>
                  <a:rPr lang="en-US" altLang="ko-KR" sz="1400" dirty="0" err="1"/>
                  <a:t>multiplinh</a:t>
                </a:r>
                <a:r>
                  <a:rPr lang="en-US" altLang="ko-KR" sz="1400" dirty="0"/>
                  <a:t> value x and result of step 3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And then processed by 1x1 convolution to adjust the tradeoff between original signal</a:t>
                </a:r>
              </a:p>
              <a:p>
                <a:pPr marL="342900" indent="-342900">
                  <a:buAutoNum type="arabicPeriod"/>
                </a:pPr>
                <a:r>
                  <a:rPr lang="en-US" altLang="ko-KR" sz="1400" dirty="0"/>
                  <a:t>And the last the final denoised feature representation is combined with original signal x according to the residual connection.</a:t>
                </a:r>
              </a:p>
              <a:p>
                <a:pPr marL="0" indent="0">
                  <a:buNone/>
                </a:pPr>
                <a:r>
                  <a:rPr lang="en-US" altLang="ko-KR" sz="1400" dirty="0"/>
                  <a:t>As I mentioned before, it is due to retain important signal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751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So far, I have explained the non-local means algorithm as the denoising operations. Because this algorithm has the best performance according to the experimental results.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But in this paper, the authors use other denoising operations, and these methods also have a good performance.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First algorithm is Bilateral filter.</a:t>
                </a:r>
              </a:p>
              <a:p>
                <a:r>
                  <a:rPr lang="en-US" altLang="ko-KR" sz="1400" dirty="0"/>
                  <a:t>It is easy to know because we already studied the non-local means.</a:t>
                </a:r>
              </a:p>
              <a:p>
                <a:r>
                  <a:rPr lang="en-US" altLang="ko-KR" sz="1400" dirty="0"/>
                  <a:t>Bilateral filter is to change non-local means to local means.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It only change from all spatial location all of j contained to entire location L to neighborhood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𝑚𝑒𝑔𝑎</m:t>
                    </m:r>
                    <m:d>
                      <m:dPr>
                        <m:ctrlPr>
                          <a:rPr lang="en-US" altLang="ko-Kore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Omega(</a:t>
                </a:r>
                <a:r>
                  <a:rPr lang="en-US" altLang="ko-KR" sz="1400" dirty="0" err="1"/>
                  <a:t>i</a:t>
                </a:r>
                <a:r>
                  <a:rPr lang="en-US" altLang="ko-KR" sz="1400" dirty="0"/>
                  <a:t>) represents the local region patch around pixel I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Second algorithm is mean filter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It reduce noise well, but also smooth the structure, so we expect to perform worse than the weighted means.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But this algorithm also still improve the adversarial robustness of the network.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The last algorithm is Median filter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This algorithm rarely use in network architecture.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It extracts the median over a local region omega(</a:t>
                </a:r>
                <a:r>
                  <a:rPr lang="en-US" altLang="ko-KR" sz="1400" dirty="0" err="1"/>
                  <a:t>i</a:t>
                </a:r>
                <a:r>
                  <a:rPr lang="en-US" altLang="ko-KR" sz="1400" dirty="0"/>
                  <a:t>). So it is represented like this formula(</a:t>
                </a:r>
                <a:r>
                  <a:rPr lang="ko-KR" altLang="en-US" sz="1400" dirty="0"/>
                  <a:t>수식 가리키기</a:t>
                </a:r>
                <a:r>
                  <a:rPr lang="en-US" altLang="ko-KR" sz="1400" dirty="0"/>
                  <a:t>)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This algorithm is well performed in salt and pepper type of noise, but also can improve </a:t>
                </a:r>
                <a:r>
                  <a:rPr lang="en-US" altLang="ko-KR" sz="1400" dirty="0" err="1"/>
                  <a:t>advserarial</a:t>
                </a:r>
                <a:r>
                  <a:rPr lang="en-US" altLang="ko-KR" sz="1400" dirty="0"/>
                  <a:t> robustness according to the experimental results.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400" dirty="0"/>
                  <a:t>So far, I have explained the non-local means algorithm as the denoising operations. Because this algorithm has the best performance according to the experimental results.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But in this paper, the authors use other denoising operations, and these methods also have a good performance.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First algorithm is Bilateral filter.</a:t>
                </a:r>
              </a:p>
              <a:p>
                <a:r>
                  <a:rPr lang="en-US" altLang="ko-KR" sz="1400" dirty="0"/>
                  <a:t>It is easy to know because we already studied the non-local means.</a:t>
                </a:r>
              </a:p>
              <a:p>
                <a:r>
                  <a:rPr lang="en-US" altLang="ko-KR" sz="1400" dirty="0"/>
                  <a:t>Bilateral filter is to change non-local means to local means.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It only change from all spatial location all of j contained to entire location L to neighborhood </a:t>
                </a:r>
                <a:r>
                  <a:rPr lang="en-US" altLang="ko-KR" sz="14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</a:t>
                </a:r>
                <a:r>
                  <a:rPr lang="en-US" altLang="ko-KR" sz="1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𝑚𝑒𝑔𝑎</a:t>
                </a:r>
                <a:r>
                  <a:rPr lang="en-US" altLang="ko-Kore-KR" sz="14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(𝑖)</a:t>
                </a:r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Omega(</a:t>
                </a:r>
                <a:r>
                  <a:rPr lang="en-US" altLang="ko-KR" sz="1400" dirty="0" err="1"/>
                  <a:t>i</a:t>
                </a:r>
                <a:r>
                  <a:rPr lang="en-US" altLang="ko-KR" sz="1400" dirty="0"/>
                  <a:t>) represents the local region patch around pixel I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Second algorithm is mean filter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It reduce noise well, but also smooth the structure, so we expect to perform worse than the weighted means.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But this algorithm also still improve the adversarial robustness of the network.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40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The last algorithm is Median filter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This algorithm rarely use in network architecture.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It extracts the median over a local region omega(</a:t>
                </a:r>
                <a:r>
                  <a:rPr lang="en-US" altLang="ko-KR" sz="1400" dirty="0" err="1"/>
                  <a:t>i</a:t>
                </a:r>
                <a:r>
                  <a:rPr lang="en-US" altLang="ko-KR" sz="1400" dirty="0"/>
                  <a:t>). So it is represented like this formula(</a:t>
                </a:r>
                <a:r>
                  <a:rPr lang="ko-KR" altLang="en-US" sz="1400" dirty="0"/>
                  <a:t>수식 가리키기</a:t>
                </a:r>
                <a:r>
                  <a:rPr lang="en-US" altLang="ko-KR" sz="1400" dirty="0"/>
                  <a:t>)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400" dirty="0"/>
                  <a:t>This algorithm is well performed in salt and pepper type of noise, but also can improve </a:t>
                </a:r>
                <a:r>
                  <a:rPr lang="en-US" altLang="ko-KR" sz="1400" dirty="0" err="1"/>
                  <a:t>advserarial</a:t>
                </a:r>
                <a:r>
                  <a:rPr lang="en-US" altLang="ko-KR" sz="1400" dirty="0"/>
                  <a:t> robustness according to the experimental results.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54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This is the last part of proposed method.</a:t>
            </a:r>
          </a:p>
          <a:p>
            <a:endParaRPr lang="en-US" altLang="ko-KR" sz="1400" dirty="0"/>
          </a:p>
          <a:p>
            <a:r>
              <a:rPr lang="en-US" altLang="ko-KR" sz="1400" dirty="0"/>
              <a:t>So far, we design the denoising block and select denoising operations and add this blocks to the networks layer.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Author also combine the adversarial Training method to defense from the adversarial attack.</a:t>
            </a:r>
          </a:p>
          <a:p>
            <a:r>
              <a:rPr lang="en-US" altLang="ko-KR" sz="1400" dirty="0"/>
              <a:t>This training method also important, because strong experimental results are driven by a successful implementation of adversarial training.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 basic idea of adversarial training is like this.</a:t>
            </a:r>
          </a:p>
          <a:p>
            <a:r>
              <a:rPr lang="en-US" altLang="ko-KR" sz="1400" dirty="0"/>
              <a:t>We train the network on </a:t>
            </a:r>
            <a:r>
              <a:rPr lang="en-US" altLang="ko-KR" sz="1400" dirty="0" err="1"/>
              <a:t>adversarially</a:t>
            </a:r>
            <a:r>
              <a:rPr lang="en-US" altLang="ko-KR" sz="1400" dirty="0"/>
              <a:t> perturbed image to predict perturbed image well.</a:t>
            </a:r>
          </a:p>
          <a:p>
            <a:r>
              <a:rPr lang="en-US" altLang="ko-KR" sz="1400" dirty="0"/>
              <a:t>We don’t have perturbed image, but we can make this image, because by a given white-box attacker, we can generate perturbed images.</a:t>
            </a:r>
          </a:p>
          <a:p>
            <a:r>
              <a:rPr lang="en-US" altLang="ko-KR" sz="1400" dirty="0"/>
              <a:t>We know all of the current parameters of the model.</a:t>
            </a:r>
          </a:p>
          <a:p>
            <a:r>
              <a:rPr lang="en-US" altLang="ko-KR" sz="1400" dirty="0"/>
              <a:t>To make these perturbed images, we use Projected Gradient </a:t>
            </a:r>
            <a:r>
              <a:rPr lang="en-US" altLang="ko-KR" sz="1400" dirty="0" err="1"/>
              <a:t>Desecne</a:t>
            </a:r>
            <a:r>
              <a:rPr lang="en-US" altLang="ko-KR" sz="1400" dirty="0"/>
              <a:t> called PGD.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To make perturbed image, PGD attacker access to the model gradients and has a copy of model’s weights.</a:t>
            </a:r>
          </a:p>
          <a:p>
            <a:r>
              <a:rPr lang="en-US" altLang="ko-KR" sz="1400" dirty="0"/>
              <a:t>Since It is a white-box attacker, it can access to the model and copy all of  the parameters.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And then it attempts to find the perturbations that </a:t>
            </a:r>
            <a:r>
              <a:rPr lang="en-US" altLang="ko-KR" sz="1400" dirty="0" err="1"/>
              <a:t>maximises</a:t>
            </a:r>
            <a:r>
              <a:rPr lang="en-US" altLang="ko-KR" sz="1400" dirty="0"/>
              <a:t> the loss of the model on a particular input.</a:t>
            </a:r>
          </a:p>
          <a:p>
            <a:r>
              <a:rPr lang="en-US" altLang="ko-KR" sz="1400" dirty="0"/>
              <a:t>Normally the networks are trained to minimize the loss of the model’s loss function, but the PGD attacker works inversely.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It keeps the maximum size of the perturbation epsilon per pixel, and this constraint expressed as </a:t>
            </a:r>
            <a:r>
              <a:rPr lang="en-US" altLang="ko-KR" sz="1400" dirty="0" err="1"/>
              <a:t>L_infinity</a:t>
            </a:r>
            <a:r>
              <a:rPr lang="en-US" altLang="ko-KR" sz="1400" dirty="0"/>
              <a:t> norm.</a:t>
            </a:r>
          </a:p>
          <a:p>
            <a:r>
              <a:rPr lang="en-US" altLang="ko-KR" sz="1400" dirty="0"/>
              <a:t>The perturbation value of pixel can’t be bigger or smaller than the value epsilon</a:t>
            </a:r>
          </a:p>
          <a:p>
            <a:r>
              <a:rPr lang="en-US" altLang="ko-KR" sz="1400" dirty="0"/>
              <a:t>And PGD iterate to make perturbation stronger.</a:t>
            </a:r>
          </a:p>
          <a:p>
            <a:endParaRPr lang="en-US" altLang="ko-KR" sz="1400" dirty="0"/>
          </a:p>
          <a:p>
            <a:r>
              <a:rPr lang="en-US" altLang="ko-KR" sz="1400" dirty="0"/>
              <a:t>By using this PGD attacker in adversarial training, we can initialize the adversarial image by the clean image.</a:t>
            </a:r>
          </a:p>
          <a:p>
            <a:r>
              <a:rPr lang="en-US" altLang="ko-KR" sz="1400" dirty="0"/>
              <a:t>And the network is trained with clean image and created perturbed image by PGD attacker.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705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From this page I will introduce about experimental results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This is the introduction about the experimental results.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They evaluate feature denoising on the </a:t>
            </a:r>
            <a:r>
              <a:rPr lang="en-US" altLang="ko-KR" sz="1400" dirty="0" err="1"/>
              <a:t>imagenet</a:t>
            </a:r>
            <a:r>
              <a:rPr lang="en-US" altLang="ko-KR" sz="1400" dirty="0"/>
              <a:t> classification dataset.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And the adversarial perturbation is considered under </a:t>
            </a:r>
            <a:r>
              <a:rPr lang="en-US" altLang="ko-KR" sz="1400" dirty="0" err="1"/>
              <a:t>L_infinity</a:t>
            </a:r>
            <a:r>
              <a:rPr lang="en-US" altLang="ko-KR" sz="1400" dirty="0"/>
              <a:t> norm.</a:t>
            </a:r>
          </a:p>
          <a:p>
            <a:r>
              <a:rPr lang="en-US" altLang="ko-KR" sz="1400" dirty="0"/>
              <a:t>It allows the maximum value of epsilon to the each pixel</a:t>
            </a:r>
          </a:p>
          <a:p>
            <a:endParaRPr lang="en-US" altLang="ko-KR" sz="1400" dirty="0"/>
          </a:p>
          <a:p>
            <a:r>
              <a:rPr lang="en-US" altLang="ko-KR" sz="1400" dirty="0"/>
              <a:t>And the last, the baselines of convolutional network architecture are ResNet-101 and ResNet-152.</a:t>
            </a:r>
          </a:p>
          <a:p>
            <a:r>
              <a:rPr lang="en-US" altLang="ko-KR" sz="1400" dirty="0"/>
              <a:t>The author add 4 denoising blocks to each </a:t>
            </a:r>
            <a:r>
              <a:rPr lang="en-US" altLang="ko-KR" sz="1400" dirty="0" err="1"/>
              <a:t>resnet</a:t>
            </a:r>
            <a:r>
              <a:rPr lang="en-US" altLang="ko-KR" sz="1400" dirty="0"/>
              <a:t> architecture.</a:t>
            </a:r>
          </a:p>
          <a:p>
            <a:r>
              <a:rPr lang="en-US" altLang="ko-KR" sz="1400" dirty="0"/>
              <a:t>Each of denoising block is added after the last residual block of res2, res3, res4 and res5 </a:t>
            </a:r>
            <a:r>
              <a:rPr lang="en-US" altLang="ko-KR" sz="1400" dirty="0" err="1"/>
              <a:t>respectly</a:t>
            </a:r>
            <a:endParaRPr lang="en-US" altLang="ko-KR" sz="1400" dirty="0"/>
          </a:p>
          <a:p>
            <a:r>
              <a:rPr lang="en-US" altLang="ko-KR" sz="1400" dirty="0"/>
              <a:t>All of these models are trained using author’s adversarial training implementation.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81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The table of contents is as follows.</a:t>
            </a:r>
          </a:p>
          <a:p>
            <a:r>
              <a:rPr lang="en-US" altLang="ko-KR" sz="1200" dirty="0"/>
              <a:t>I will present in order of Introduction, Related Works, Proposed Method, Experimental Results, and Conclusion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361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This is the first experiment result.</a:t>
            </a:r>
          </a:p>
          <a:p>
            <a:r>
              <a:rPr lang="en-US" altLang="ko-KR" sz="1400" dirty="0"/>
              <a:t>It is the experiment about white-box attacks.</a:t>
            </a:r>
          </a:p>
          <a:p>
            <a:r>
              <a:rPr lang="en-US" altLang="ko-KR" sz="1400" dirty="0"/>
              <a:t>As basically, they evaluation condition is that </a:t>
            </a:r>
            <a:r>
              <a:rPr lang="en-US" altLang="ko-KR" sz="1400" dirty="0" err="1"/>
              <a:t>eplison</a:t>
            </a:r>
            <a:r>
              <a:rPr lang="en-US" altLang="ko-KR" sz="1400" dirty="0"/>
              <a:t> value equals 16, and PGD attack iterations ranging from 10 to 2000.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This figure shows the main result.</a:t>
            </a:r>
          </a:p>
          <a:p>
            <a:r>
              <a:rPr lang="en-US" altLang="ko-KR" sz="1400" dirty="0"/>
              <a:t>They first compare with ALP the previous state of the art.</a:t>
            </a:r>
          </a:p>
          <a:p>
            <a:r>
              <a:rPr lang="en-US" altLang="ko-KR" sz="1400" dirty="0"/>
              <a:t>But the ALP was evaluated under 10 iteration PGD attack. And it achieves 27.9% accuracy.</a:t>
            </a:r>
          </a:p>
          <a:p>
            <a:endParaRPr lang="en-US" altLang="ko-KR" sz="1400" dirty="0"/>
          </a:p>
          <a:p>
            <a:r>
              <a:rPr lang="en-US" altLang="ko-KR" sz="1400" dirty="0"/>
              <a:t>Resnet-101 and Resnet-152 are the baseline models without any denoising blocks trained using adversarial training </a:t>
            </a:r>
            <a:r>
              <a:rPr lang="en-US" altLang="ko-KR" sz="1400" dirty="0" err="1"/>
              <a:t>implementstion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These baselines are very strong, because it has 49.7% and 52.7% accuracy under 10-iteration PGD attack.</a:t>
            </a:r>
          </a:p>
          <a:p>
            <a:r>
              <a:rPr lang="en-US" altLang="ko-KR" sz="1400" dirty="0"/>
              <a:t>It is considerably better than the ALP result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This result shows that adversarial training system is very important.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369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Now, let’s compare models between baseline models and the proposed model which is added four denoising blocks.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Under the 10-iteration PGD attack, it improves the accuracy of ResNet-152 baseline by 3.2% from 52.5% to 55.7%</a:t>
            </a:r>
          </a:p>
          <a:p>
            <a:endParaRPr lang="en-US" altLang="ko-KR" sz="1400" dirty="0"/>
          </a:p>
          <a:p>
            <a:r>
              <a:rPr lang="en-US" altLang="ko-KR" sz="1400" dirty="0"/>
              <a:t>It means that the proposed methods are robust even under 2000-iteration PGD attacks</a:t>
            </a:r>
          </a:p>
          <a:p>
            <a:r>
              <a:rPr lang="en-US" altLang="ko-KR" sz="1400" dirty="0"/>
              <a:t>And Such a strong attack has not been previously explored on ImageNet. </a:t>
            </a:r>
          </a:p>
          <a:p>
            <a:r>
              <a:rPr lang="en-US" altLang="ko-KR" sz="1400" dirty="0" err="1"/>
              <a:t>Bacause</a:t>
            </a:r>
            <a:r>
              <a:rPr lang="en-US" altLang="ko-KR" sz="1400" dirty="0"/>
              <a:t>, ALP was only evaluated against 10-iteration PGD attacks.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We can find that the attacker performance diminished with 1000 to 2000 attack iterations and also find that consistence performance improvement introduced by the denoising blocks.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782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Next, They evaluate variants of denoising operations, PGD attacker with up to 100 attack iteration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They add different kinds of blocks to baseline ResNet-152, 3x3 mean</a:t>
            </a:r>
            <a:r>
              <a:rPr lang="ko-KR" altLang="en-US" sz="1400" dirty="0"/>
              <a:t> </a:t>
            </a:r>
            <a:r>
              <a:rPr lang="en-US" altLang="ko-KR" sz="1400" dirty="0"/>
              <a:t>filter,</a:t>
            </a:r>
            <a:r>
              <a:rPr lang="ko-KR" altLang="en-US" sz="1400" dirty="0"/>
              <a:t> </a:t>
            </a:r>
            <a:r>
              <a:rPr lang="en-US" altLang="ko-KR" sz="1400" dirty="0"/>
              <a:t>median</a:t>
            </a:r>
            <a:r>
              <a:rPr lang="ko-KR" altLang="en-US" sz="1400" dirty="0"/>
              <a:t> </a:t>
            </a:r>
            <a:r>
              <a:rPr lang="en-US" altLang="ko-KR" sz="1400" dirty="0"/>
              <a:t>filter,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bilaterial</a:t>
            </a:r>
            <a:r>
              <a:rPr lang="ko-KR" altLang="en-US" sz="1400" dirty="0"/>
              <a:t> </a:t>
            </a:r>
            <a:r>
              <a:rPr lang="en-US" altLang="ko-KR" sz="1400" dirty="0"/>
              <a:t>filter</a:t>
            </a:r>
            <a:r>
              <a:rPr lang="ko-KR" altLang="en-US" sz="1400" dirty="0"/>
              <a:t> </a:t>
            </a:r>
            <a:r>
              <a:rPr lang="en-US" altLang="ko-KR" sz="1400" dirty="0"/>
              <a:t>and non – local filter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They also consider a null version of the denoising block.</a:t>
            </a:r>
          </a:p>
          <a:p>
            <a:r>
              <a:rPr lang="en-US" altLang="ko-KR" sz="1400" dirty="0"/>
              <a:t>The block of the generic form becomes a residual block with a single 1x1 convolution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112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All of these denoising operations have better accuracy than Resnet-152 baseline, adding 4 standard bottleneck blocks and adding 4 null denoising blocks.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1x1 null version has the exact same number of extra parameters as the mean filtering, median filtering, bilateral filtering, and non- local filtering’s dot product version.</a:t>
            </a:r>
          </a:p>
          <a:p>
            <a:r>
              <a:rPr lang="en-US" altLang="ko-KR" sz="1400" dirty="0"/>
              <a:t>Because it doesn’t have denoising operation, so it has no extra parameters.</a:t>
            </a:r>
          </a:p>
          <a:p>
            <a:r>
              <a:rPr lang="en-US" altLang="ko-KR" sz="1400" dirty="0"/>
              <a:t>But 1x1 null version has always lower accuracy than other models.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This result represent that feature denoising appears to be a general approach particularly useful for adversarial robustness.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Also their best-performing model is non-local gaussian version.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405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As I mentioned in the denoising block step, the denoising block always has a 1x1 layer and a residual connection.</a:t>
            </a:r>
          </a:p>
          <a:p>
            <a:endParaRPr lang="en-US" altLang="ko-KR" sz="1400" dirty="0"/>
          </a:p>
          <a:p>
            <a:r>
              <a:rPr lang="en-US" altLang="ko-KR" sz="1400" dirty="0"/>
              <a:t>But Both components do not perform denoising, they are mainly for feature combination.</a:t>
            </a:r>
          </a:p>
          <a:p>
            <a:r>
              <a:rPr lang="en-US" altLang="ko-KR" sz="1400" dirty="0"/>
              <a:t>For example, 1x1 convolution adjust the trade off between original signal and denoised feature representations and residual connection retain regulate the original signal and denoised signal.</a:t>
            </a:r>
          </a:p>
          <a:p>
            <a:endParaRPr lang="en-US" altLang="ko-KR" sz="1400" dirty="0"/>
          </a:p>
          <a:p>
            <a:r>
              <a:rPr lang="en-US" altLang="ko-KR" sz="1400" dirty="0"/>
              <a:t>So the author ablate the behavior of the 1x1 convolution and residual connection.</a:t>
            </a:r>
          </a:p>
          <a:p>
            <a:endParaRPr lang="en-US" altLang="ko-KR" sz="1400" dirty="0"/>
          </a:p>
          <a:p>
            <a:r>
              <a:rPr lang="en-US" altLang="ko-KR" sz="1400" dirty="0"/>
              <a:t>At first, remove 1x1 convolution in the denoising block.</a:t>
            </a:r>
          </a:p>
          <a:p>
            <a:r>
              <a:rPr lang="en-US" altLang="ko-KR" sz="1400" dirty="0"/>
              <a:t>The accuracy drops considerably decreasing from 45.5% to 36.8% under 100-iteration PGD attacks.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Second, they remove the residual connection.</a:t>
            </a:r>
          </a:p>
          <a:p>
            <a:r>
              <a:rPr lang="en-US" altLang="ko-KR" sz="1400" dirty="0"/>
              <a:t>It makes training unstable, and its loss does not decrease in their adversarial training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These results contain very important </a:t>
            </a:r>
            <a:r>
              <a:rPr lang="en-US" altLang="ko-KR" sz="1400" dirty="0" err="1"/>
              <a:t>informations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First it suggest that denoising features in itself is not sufficient.</a:t>
            </a:r>
          </a:p>
          <a:p>
            <a:r>
              <a:rPr lang="en-US" altLang="ko-KR" sz="1400" dirty="0"/>
              <a:t>It need 1x1 convolution and residual connection procedure.</a:t>
            </a:r>
          </a:p>
          <a:p>
            <a:endParaRPr lang="en-US" altLang="ko-KR" sz="1400" dirty="0"/>
          </a:p>
          <a:p>
            <a:r>
              <a:rPr lang="en-US" altLang="ko-KR" sz="1400" dirty="0"/>
              <a:t>Second removing noise can also remove the useful signals, so it is essential to properly combine the denoised features with the input features in denoising blocks.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260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From this page I will introduce about the against black-cox attacks</a:t>
            </a:r>
          </a:p>
          <a:p>
            <a:endParaRPr lang="en-US" altLang="ko-KR" sz="1400" dirty="0"/>
          </a:p>
          <a:p>
            <a:r>
              <a:rPr lang="en-US" altLang="ko-KR" sz="1400" dirty="0"/>
              <a:t>To evaluate the defending against black-box attacks, they study the 5 best attacker of the 2017 CAAD competition</a:t>
            </a:r>
          </a:p>
          <a:p>
            <a:r>
              <a:rPr lang="en-US" altLang="ko-KR" sz="1400" dirty="0"/>
              <a:t>The maximum perturbation epsilon value is 32 in black box attacker which also makes defense more difficult.</a:t>
            </a:r>
          </a:p>
          <a:p>
            <a:r>
              <a:rPr lang="en-US" altLang="ko-KR" sz="1400" dirty="0"/>
              <a:t>But the epsilon value trained to authors model is 16.</a:t>
            </a:r>
          </a:p>
          <a:p>
            <a:r>
              <a:rPr lang="en-US" altLang="ko-KR" sz="1400" dirty="0"/>
              <a:t>Since it is a black-box-attack, the values of the attacker’s epsilon and the model’s training epsilon are different</a:t>
            </a:r>
          </a:p>
          <a:p>
            <a:endParaRPr lang="en-US" altLang="ko-KR" sz="1400" dirty="0"/>
          </a:p>
          <a:p>
            <a:r>
              <a:rPr lang="en-US" altLang="ko-KR" sz="1400" dirty="0"/>
              <a:t>And they have one more condition.</a:t>
            </a:r>
          </a:p>
          <a:p>
            <a:r>
              <a:rPr lang="en-US" altLang="ko-KR" sz="1400" dirty="0"/>
              <a:t>It is called “all or nothing” which assume that correctly classified only if the model correctly classifies all adversarial image created by all attackers.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Based on this “all or nothing” condition, the CAAD 2017 </a:t>
            </a:r>
            <a:r>
              <a:rPr lang="en-US" altLang="ko-KR" sz="1400" dirty="0" err="1"/>
              <a:t>winer</a:t>
            </a:r>
            <a:r>
              <a:rPr lang="en-US" altLang="ko-KR" sz="1400" dirty="0"/>
              <a:t> has only 0.04% accuracy.</a:t>
            </a:r>
          </a:p>
          <a:p>
            <a:pPr algn="l"/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Even if two vulnerable attackers are removed, the accuracy is only 13.4.</a:t>
            </a:r>
          </a:p>
          <a:p>
            <a:endParaRPr lang="en-US" altLang="ko-KR" sz="2000" dirty="0"/>
          </a:p>
          <a:p>
            <a:r>
              <a:rPr lang="en-US" altLang="ko-KR" sz="2000" dirty="0"/>
              <a:t>With this condition, authors RESNET-152 baseline has 43.1% accuracy against all five attackers.</a:t>
            </a:r>
          </a:p>
          <a:p>
            <a:r>
              <a:rPr lang="en-US" altLang="ko-KR" sz="2000" dirty="0"/>
              <a:t>It represent the successful implementation of adversarial training is critical for adversarial robustness</a:t>
            </a:r>
            <a:br>
              <a:rPr lang="en-US" altLang="ko-KR" sz="2000" dirty="0"/>
            </a:br>
            <a:endParaRPr lang="en-US" altLang="ko-KR" sz="1400" dirty="0"/>
          </a:p>
          <a:p>
            <a:r>
              <a:rPr lang="en-US" altLang="ko-KR" sz="1400" dirty="0"/>
              <a:t>Adding non-local denoising blocks improves the accuracy to 46.4%</a:t>
            </a:r>
            <a:endParaRPr lang="en-US" altLang="ko-KR" sz="1800" b="0" i="0" u="none" strike="noStrike" baseline="0" dirty="0"/>
          </a:p>
          <a:p>
            <a:pPr algn="l"/>
            <a:r>
              <a:rPr lang="en-US" altLang="ko-KR" sz="1800" b="0" i="0" u="none" strike="noStrike" baseline="0" dirty="0"/>
              <a:t>Additionally adding denoising blocks to all residual blocks achieves 49.5% accuracy.</a:t>
            </a:r>
          </a:p>
          <a:p>
            <a:pPr algn="l"/>
            <a:r>
              <a:rPr lang="en-US" altLang="ko-KR" sz="1400" dirty="0"/>
              <a:t>It </a:t>
            </a:r>
            <a:r>
              <a:rPr lang="en-US" altLang="ko-KR" sz="1800" b="0" i="0" u="none" strike="noStrike" baseline="0" dirty="0"/>
              <a:t>suggests that non-local denoising is also more important than local denoising for robustness against these black-box attackers.</a:t>
            </a:r>
          </a:p>
          <a:p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109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We have been focusing on denoising blocks for improving adversarial defense.</a:t>
            </a:r>
          </a:p>
          <a:p>
            <a:r>
              <a:rPr lang="en-US" altLang="ko-KR" sz="1400" dirty="0"/>
              <a:t>Since the denoising blocks are combined with the convolutional network layers, these network can also be trained without adversarial training for the classification of the clean image.</a:t>
            </a:r>
          </a:p>
          <a:p>
            <a:r>
              <a:rPr lang="en-US" altLang="ko-KR" sz="1400" dirty="0"/>
              <a:t>It means learning the above network in general.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 table represents the clean image performance of models that are not </a:t>
            </a:r>
            <a:r>
              <a:rPr lang="en-US" altLang="ko-KR" sz="1400" dirty="0" err="1"/>
              <a:t>adversarially</a:t>
            </a:r>
            <a:r>
              <a:rPr lang="en-US" altLang="ko-KR" sz="1400" dirty="0"/>
              <a:t> trained.</a:t>
            </a:r>
          </a:p>
          <a:p>
            <a:r>
              <a:rPr lang="en-US" altLang="ko-KR" sz="1400" dirty="0"/>
              <a:t>Compared to normal networks, Most of the networks added the denoising blocks have little change.</a:t>
            </a:r>
          </a:p>
          <a:p>
            <a:r>
              <a:rPr lang="en-US" altLang="ko-KR" sz="1400" dirty="0"/>
              <a:t>About +- 0.2%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 conclusion, the denoising blocks could have special advantages in settings that require adversarial robustness.</a:t>
            </a:r>
          </a:p>
          <a:p>
            <a:pPr algn="l"/>
            <a:r>
              <a:rPr lang="en-US" altLang="ko-KR" sz="14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And </a:t>
            </a:r>
            <a:r>
              <a:rPr lang="en-US" altLang="ko-KR" sz="1800" b="0" i="0" u="none" strike="noStrike" baseline="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denoising blocks are designed to reduce feature noise, which only appears when classifying adversarial images.</a:t>
            </a:r>
            <a:endParaRPr lang="en-US" altLang="ko-KR" sz="14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229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in conclusion.</a:t>
            </a:r>
          </a:p>
          <a:p>
            <a:endParaRPr lang="en-US" altLang="ko-KR" dirty="0"/>
          </a:p>
          <a:p>
            <a:r>
              <a:rPr lang="en-US" altLang="ko-KR" dirty="0"/>
              <a:t>The authors focused on the noisy appearance of feature maps from adversarial images and thought that these noise lead the networks into making incorrect prediction.</a:t>
            </a:r>
          </a:p>
          <a:p>
            <a:endParaRPr lang="en-US" altLang="ko-KR" dirty="0"/>
          </a:p>
          <a:p>
            <a:r>
              <a:rPr lang="en-US" altLang="ko-KR" dirty="0"/>
              <a:t>So they proposed the potential of feature denoising for improving the adversarial robustness of convolutional networks</a:t>
            </a:r>
          </a:p>
          <a:p>
            <a:endParaRPr lang="en-US" altLang="ko-KR" dirty="0"/>
          </a:p>
          <a:p>
            <a:r>
              <a:rPr lang="en-US" altLang="ko-KR" dirty="0"/>
              <a:t>To denoise the perturbations, they suggest the certain architecture designs called denoising blocks that are particularly good for adversarial robustness</a:t>
            </a:r>
          </a:p>
          <a:p>
            <a:endParaRPr lang="en-US" altLang="ko-KR" dirty="0"/>
          </a:p>
          <a:p>
            <a:r>
              <a:rPr lang="en-US" altLang="ko-KR" dirty="0"/>
              <a:t>When they contain these blocks to the network, and combine with the adversarial training, these particular architecture designs are more appropriate for modeling the distribution of adversarial images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68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3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At first, I’ll introduce the concept of Adversarial attack.</a:t>
            </a:r>
          </a:p>
          <a:p>
            <a:r>
              <a:rPr lang="en-US" altLang="ko-KR" sz="1200" dirty="0"/>
              <a:t>Adversarial attacks to image classification systems add small perturbations to images that lead these systems into making incorrect prediction</a:t>
            </a:r>
          </a:p>
          <a:p>
            <a:r>
              <a:rPr lang="en-US" altLang="ko-KR" sz="1200" dirty="0"/>
              <a:t>While the perturbations are imperceptible or perceived as small noise in the image, these attacks are highly critical to successful convolutional network</a:t>
            </a:r>
          </a:p>
          <a:p>
            <a:endParaRPr lang="en-US" altLang="ko-KR" sz="1200" dirty="0"/>
          </a:p>
          <a:p>
            <a:r>
              <a:rPr lang="en-US" altLang="ko-KR" sz="1200" dirty="0"/>
              <a:t>Look at these six images</a:t>
            </a:r>
          </a:p>
          <a:p>
            <a:r>
              <a:rPr lang="en-US" altLang="ko-KR" sz="1200" dirty="0"/>
              <a:t>The leftmost image is recognized by some convolutional network as puffer with about ninety-eight percentage accuracy.</a:t>
            </a:r>
          </a:p>
          <a:p>
            <a:r>
              <a:rPr lang="en-US" altLang="ko-KR" sz="1200" dirty="0"/>
              <a:t>In the second image, a perturbation such as small noise is added to the original image.</a:t>
            </a:r>
          </a:p>
          <a:p>
            <a:r>
              <a:rPr lang="en-US" altLang="ko-KR" sz="1200" dirty="0"/>
              <a:t>Because It is not recognized by human eye system, it can be predicted that it is a puffer by looking at the third perturbed image.</a:t>
            </a:r>
          </a:p>
          <a:p>
            <a:r>
              <a:rPr lang="en-US" altLang="ko-KR" sz="1200" dirty="0"/>
              <a:t>However, contrary to our predictions, the same convolutional network predicts that the third image is crab with 100% accuracy</a:t>
            </a:r>
          </a:p>
          <a:p>
            <a:endParaRPr lang="en-US" altLang="ko-KR" sz="1200" dirty="0"/>
          </a:p>
          <a:p>
            <a:r>
              <a:rPr lang="en-US" altLang="ko-KR" sz="1200" dirty="0"/>
              <a:t>Similar with the first image set, in the second image set,</a:t>
            </a:r>
          </a:p>
          <a:p>
            <a:r>
              <a:rPr lang="en-US" altLang="ko-KR" sz="1200" dirty="0"/>
              <a:t>Some </a:t>
            </a:r>
            <a:r>
              <a:rPr lang="en-US" altLang="ko-KR" sz="1200" dirty="0" err="1"/>
              <a:t>cnn</a:t>
            </a:r>
            <a:r>
              <a:rPr lang="en-US" altLang="ko-KR" sz="1200" dirty="0"/>
              <a:t> model predicts first mountain image as alps with ninety-four percentage accuracy.</a:t>
            </a:r>
          </a:p>
          <a:p>
            <a:r>
              <a:rPr lang="en-US" altLang="ko-KR" sz="1200" dirty="0"/>
              <a:t>But after adding some perturbation to the image, the same model predict perturbed image as a dog with about 100% accuracy</a:t>
            </a:r>
          </a:p>
          <a:p>
            <a:endParaRPr lang="en-US" altLang="ko-KR" sz="1200" dirty="0"/>
          </a:p>
          <a:p>
            <a:r>
              <a:rPr lang="en-US" altLang="ko-KR" sz="1200" dirty="0"/>
              <a:t>This result demonstrate that networks perform computations that are dramatically different from those in human brain.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2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The adversarial attack described above is largely classified into two types.</a:t>
            </a:r>
          </a:p>
          <a:p>
            <a:endParaRPr lang="en-US" altLang="ko-KR" sz="1200" dirty="0"/>
          </a:p>
          <a:p>
            <a:r>
              <a:rPr lang="en-US" altLang="ko-KR" sz="1200" dirty="0"/>
              <a:t>The First type is white-box attack.</a:t>
            </a:r>
          </a:p>
          <a:p>
            <a:r>
              <a:rPr lang="en-US" altLang="ko-KR" sz="1200" dirty="0"/>
              <a:t>In the white box attack, the attacker knows all the information about the network architecture including all parameters in network.</a:t>
            </a:r>
          </a:p>
          <a:p>
            <a:r>
              <a:rPr lang="en-US" altLang="ko-KR" sz="1200" dirty="0"/>
              <a:t>So the attacker can attack the convolutional network based on the gradient of the network loss function by maximizing the loss.</a:t>
            </a:r>
          </a:p>
          <a:p>
            <a:r>
              <a:rPr lang="en-US" altLang="ko-KR" sz="1200" dirty="0"/>
              <a:t>This is learned contrary to what we aim for. Therefore, it is very critical to the network and it is hard to defense.</a:t>
            </a:r>
          </a:p>
          <a:p>
            <a:endParaRPr lang="en-US" altLang="ko-KR" sz="1200" dirty="0"/>
          </a:p>
          <a:p>
            <a:r>
              <a:rPr lang="en-US" altLang="ko-KR" sz="1200" dirty="0"/>
              <a:t>The second type is black-box attack</a:t>
            </a:r>
          </a:p>
          <a:p>
            <a:r>
              <a:rPr lang="en-US" altLang="ko-KR" sz="1200" dirty="0"/>
              <a:t>In the black box attack, the attacker doesn’t knows the information about the network architecture.</a:t>
            </a:r>
          </a:p>
          <a:p>
            <a:r>
              <a:rPr lang="en-US" altLang="ko-KR" sz="1200" dirty="0"/>
              <a:t>So the attacker only observe the network output on some inputs, and then attack the network based on greedy local search on the actual gradient.</a:t>
            </a:r>
          </a:p>
          <a:p>
            <a:r>
              <a:rPr lang="en-US" altLang="ko-KR" sz="1200" dirty="0"/>
              <a:t>Compared to white-box, it is relatively easy to defense</a:t>
            </a:r>
          </a:p>
          <a:p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24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Now, I will explain the effect of perturbations on feature map of the network.</a:t>
            </a:r>
          </a:p>
          <a:p>
            <a:r>
              <a:rPr lang="en-US" altLang="ko-KR" sz="1200" dirty="0"/>
              <a:t>The image on the right side of each picture above shows a randomly selected feature map of a </a:t>
            </a:r>
            <a:r>
              <a:rPr lang="en-US" altLang="ko-KR" sz="1200" dirty="0" err="1"/>
              <a:t>ResNet</a:t>
            </a:r>
            <a:r>
              <a:rPr lang="en-US" altLang="ko-KR" sz="1200" dirty="0"/>
              <a:t> architecture.</a:t>
            </a:r>
          </a:p>
          <a:p>
            <a:endParaRPr lang="en-US" altLang="ko-KR" sz="1200" dirty="0"/>
          </a:p>
          <a:p>
            <a:r>
              <a:rPr lang="en-US" altLang="ko-KR" sz="1200" dirty="0"/>
              <a:t>The image pair on the left is clean image and its feature map.</a:t>
            </a:r>
          </a:p>
          <a:p>
            <a:r>
              <a:rPr lang="en-US" altLang="ko-KR" sz="1200" dirty="0"/>
              <a:t>When we look at the feature map of clean image, the features appear to focus primarily on semantically informative content in the image.</a:t>
            </a:r>
          </a:p>
          <a:p>
            <a:r>
              <a:rPr lang="en-US" altLang="ko-KR" sz="1200" dirty="0"/>
              <a:t>In this case, around the digital clock object.</a:t>
            </a:r>
          </a:p>
          <a:p>
            <a:endParaRPr lang="en-US" altLang="ko-KR" sz="1200" dirty="0"/>
          </a:p>
          <a:p>
            <a:r>
              <a:rPr lang="en-US" altLang="ko-KR" sz="1200" dirty="0"/>
              <a:t>On the other hand, the image pair on the right is perturbed image and its feature map.</a:t>
            </a:r>
          </a:p>
          <a:p>
            <a:r>
              <a:rPr lang="en-US" altLang="ko-KR" sz="1200" dirty="0"/>
              <a:t>When we look at the perturbed image, the adversarial perturbations are small in the pixel space, so we can not perceive well this noise.</a:t>
            </a:r>
          </a:p>
          <a:p>
            <a:r>
              <a:rPr lang="en-US" altLang="ko-KR" sz="1200" dirty="0"/>
              <a:t>But when we look at the feature map image, we can find that the perturbations are substantial noise in the feature maps of the network.</a:t>
            </a:r>
          </a:p>
          <a:p>
            <a:r>
              <a:rPr lang="en-US" altLang="ko-KR" sz="1200" dirty="0"/>
              <a:t>And also, features are activated across semantically across irrelevant regions like background of image.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80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Motivated by the characteristics of the adversarial attack described above, and its effect on convolutional network, the author proposes the following method.</a:t>
            </a:r>
          </a:p>
          <a:p>
            <a:endParaRPr lang="en-US" altLang="ko-KR" sz="1200" dirty="0"/>
          </a:p>
          <a:p>
            <a:r>
              <a:rPr lang="en-US" altLang="ko-KR" sz="1200" dirty="0"/>
              <a:t>They explore feature denoising approaches to improve the robustness of convolutional networks against adversarial attacks.</a:t>
            </a:r>
          </a:p>
          <a:p>
            <a:endParaRPr lang="en-US" altLang="ko-KR" sz="1200" dirty="0"/>
          </a:p>
          <a:p>
            <a:r>
              <a:rPr lang="en-US" altLang="ko-KR" sz="1200" dirty="0"/>
              <a:t>They develop new convolutional network architectures by adding building blocks designed to denoise feature map.</a:t>
            </a:r>
          </a:p>
          <a:p>
            <a:r>
              <a:rPr lang="en-US" altLang="ko-KR" sz="1200" dirty="0"/>
              <a:t>And the network models are trained end to end on </a:t>
            </a:r>
            <a:r>
              <a:rPr lang="en-US" altLang="ko-KR" sz="1200" dirty="0" err="1"/>
              <a:t>adversarially</a:t>
            </a:r>
            <a:r>
              <a:rPr lang="en-US" altLang="ko-KR" sz="1200" dirty="0"/>
              <a:t> generated samples.</a:t>
            </a:r>
          </a:p>
          <a:p>
            <a:r>
              <a:rPr lang="en-US" altLang="ko-KR" sz="1200" dirty="0"/>
              <a:t>They call this procedure as adversarial training.</a:t>
            </a:r>
          </a:p>
          <a:p>
            <a:r>
              <a:rPr lang="en-US" altLang="ko-KR" sz="1200" dirty="0"/>
              <a:t>By using this training method, the model learns to reduce feature map perturbations.</a:t>
            </a:r>
          </a:p>
          <a:p>
            <a:endParaRPr lang="en-US" altLang="ko-KR" sz="1200" dirty="0"/>
          </a:p>
          <a:p>
            <a:r>
              <a:rPr lang="en-US" altLang="ko-KR" sz="1200" dirty="0"/>
              <a:t>In the last, in denoising blocks of network architecture, they use some denoising algorithms</a:t>
            </a:r>
          </a:p>
          <a:p>
            <a:r>
              <a:rPr lang="en-US" altLang="ko-KR" sz="1200" dirty="0"/>
              <a:t>In this paper, according to the experimental results, the best performance is achieved by using non-local means algorithm.</a:t>
            </a:r>
          </a:p>
          <a:p>
            <a:r>
              <a:rPr lang="en-US" altLang="ko-KR" sz="1200" dirty="0"/>
              <a:t>And using mean filters, median filters and bilateral filters also improves the adversarial robustness of the convolutional network against adversarial attack.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67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introducing the proposed method, I’ll introduce three related works in this page.</a:t>
            </a:r>
          </a:p>
          <a:p>
            <a:endParaRPr lang="en-US" altLang="ko-KR" dirty="0"/>
          </a:p>
          <a:p>
            <a:r>
              <a:rPr lang="en-US" altLang="ko-KR" dirty="0"/>
              <a:t>The first related method is Adversarial logit paring called ALP.</a:t>
            </a:r>
          </a:p>
          <a:p>
            <a:r>
              <a:rPr lang="en-US" altLang="ko-KR" dirty="0"/>
              <a:t>It is a type of adversarial training that encourages the logit prediction of a network for a clean image.</a:t>
            </a:r>
          </a:p>
          <a:p>
            <a:r>
              <a:rPr lang="en-US" altLang="ko-KR" dirty="0"/>
              <a:t>But it weaken the logit prediction for the adversarial image.</a:t>
            </a:r>
          </a:p>
          <a:p>
            <a:endParaRPr lang="en-US" altLang="ko-KR" dirty="0"/>
          </a:p>
          <a:p>
            <a:r>
              <a:rPr lang="en-US" altLang="ko-KR" dirty="0"/>
              <a:t>The second related method is using high-level features to guide the pixel denoiser can denoise well.</a:t>
            </a:r>
          </a:p>
          <a:p>
            <a:r>
              <a:rPr lang="en-US" altLang="ko-KR" dirty="0"/>
              <a:t>This methods are only applied directly on pixel level.</a:t>
            </a:r>
          </a:p>
          <a:p>
            <a:endParaRPr lang="en-US" altLang="ko-KR" dirty="0"/>
          </a:p>
          <a:p>
            <a:r>
              <a:rPr lang="en-US" altLang="ko-KR" dirty="0"/>
              <a:t>The last related method is to transform the images via non-differentiable image preprocessing.</a:t>
            </a:r>
          </a:p>
          <a:p>
            <a:r>
              <a:rPr lang="en-US" altLang="ko-KR" dirty="0"/>
              <a:t>It uses the image guilting, total variance minimization, and quantization method.</a:t>
            </a:r>
          </a:p>
          <a:p>
            <a:endParaRPr lang="en-US" altLang="ko-KR" dirty="0"/>
          </a:p>
          <a:p>
            <a:r>
              <a:rPr lang="en-US" altLang="ko-KR" dirty="0"/>
              <a:t>These three defense method are effective only in black-box settings, but can be vulnerable in white-box settings.</a:t>
            </a:r>
          </a:p>
          <a:p>
            <a:r>
              <a:rPr lang="en-US" altLang="ko-KR" dirty="0"/>
              <a:t>But the author’s proposed models are still able to improve adversarial robustness against very strong white-box attacks.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79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From this page, I will introduce about the proposed methods.</a:t>
            </a:r>
          </a:p>
          <a:p>
            <a:r>
              <a:rPr lang="en-US" altLang="ko-KR" sz="1400" dirty="0"/>
              <a:t>Before explaining the proposed methods in detail, we have to know the characteristic of adversarial image and feature noise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This is the definition of adversarial image</a:t>
            </a:r>
          </a:p>
          <a:p>
            <a:r>
              <a:rPr lang="en-US" altLang="ko-KR" sz="1400" dirty="0"/>
              <a:t>The adversarial images are created by adding perturbations to images.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The perturbations are assumed to be either imperceptible by humans, or perceived as noise that doesn’t impede human recognition of the visual content.</a:t>
            </a:r>
          </a:p>
          <a:p>
            <a:endParaRPr lang="en-US" altLang="ko-KR" sz="1400" dirty="0"/>
          </a:p>
          <a:p>
            <a:r>
              <a:rPr lang="en-US" altLang="ko-KR" sz="1400" dirty="0"/>
              <a:t>Perturbations are constrained to be small at the pixel level according to a certain norm.</a:t>
            </a:r>
          </a:p>
          <a:p>
            <a:r>
              <a:rPr lang="en-US" altLang="ko-KR" sz="1400" dirty="0"/>
              <a:t>So we can not recognize well it visually.</a:t>
            </a:r>
          </a:p>
          <a:p>
            <a:r>
              <a:rPr lang="en-US" altLang="ko-KR" sz="1400" dirty="0"/>
              <a:t>In the adversarial image on the left, we don’t perceive noise, so we can know that it is a duck image.</a:t>
            </a:r>
          </a:p>
          <a:p>
            <a:endParaRPr lang="en-US" altLang="ko-KR" sz="1400" dirty="0"/>
          </a:p>
          <a:p>
            <a:r>
              <a:rPr lang="en-US" altLang="ko-KR" sz="1400" dirty="0"/>
              <a:t>But perturbations has a very important influence in feature map of convolutional network.</a:t>
            </a:r>
          </a:p>
          <a:p>
            <a:r>
              <a:rPr lang="en-US" altLang="ko-KR" sz="1400" dirty="0"/>
              <a:t>It is gradually increases as the image is propagated through the network.</a:t>
            </a:r>
          </a:p>
          <a:p>
            <a:r>
              <a:rPr lang="en-US" altLang="ko-KR" sz="1400" dirty="0"/>
              <a:t>And non-existing activations in the feature maps are hallucinated.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 other words, the transformation performed by the layers in the network aggravate the perturbation, and the hallucinated activations can overwhelm the true signal activations.</a:t>
            </a:r>
          </a:p>
          <a:p>
            <a:r>
              <a:rPr lang="en-US" altLang="ko-KR" sz="1400" dirty="0"/>
              <a:t>If the wrong activations overwhelm the true signal, the network makes wrong predictions.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6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dirty="0"/>
              <a:t>So in this study, the authors attempt to address this problem by feature denoising.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 the figure, the leftmost image is adversarial image. </a:t>
            </a:r>
          </a:p>
          <a:p>
            <a:r>
              <a:rPr lang="en-US" altLang="ko-KR" sz="1400" dirty="0"/>
              <a:t>the middle is the feature map of adversarial image, and </a:t>
            </a: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the rightmost image is the result image after the feature denoising operation.</a:t>
            </a:r>
          </a:p>
          <a:p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The figure shows that by using feature denoising operations, they can successfully suppress the noise in the feature map</a:t>
            </a:r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And make the responses focus on visually meaningful content.</a:t>
            </a:r>
          </a:p>
          <a:p>
            <a:endParaRPr lang="en-US" altLang="ko-KR" sz="1400" b="0" i="0" dirty="0">
              <a:solidFill>
                <a:srgbClr val="000000"/>
              </a:solidFill>
              <a:effectLst/>
            </a:endParaRP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And the author add a denoising block in the network and then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</a:rPr>
              <a:t>ene</a:t>
            </a:r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-to-end train the network.</a:t>
            </a: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</a:rPr>
              <a:t>It can change the magnitudes and distributions of all features and make the model reduce the noise in feature map.</a:t>
            </a:r>
          </a:p>
          <a:p>
            <a:endParaRPr lang="en-US" altLang="ko-KR" sz="1400" b="0" i="0" dirty="0">
              <a:solidFill>
                <a:srgbClr val="000000"/>
              </a:solidFill>
              <a:effectLst/>
            </a:endParaRPr>
          </a:p>
          <a:p>
            <a:endParaRPr lang="en-US" altLang="ko-KR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12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520" y="4800430"/>
            <a:ext cx="10879789" cy="775845"/>
          </a:xfrm>
        </p:spPr>
        <p:txBody>
          <a:bodyPr anchor="ctr">
            <a:noAutofit/>
          </a:bodyPr>
          <a:lstStyle/>
          <a:p>
            <a:r>
              <a:rPr kumimoji="1" lang="en-US" altLang="en-US" sz="3200" dirty="0">
                <a:solidFill>
                  <a:srgbClr val="FFFFFF"/>
                </a:solidFill>
              </a:rPr>
              <a:t>Feature Denoising for Improving Adversarial Robustness</a:t>
            </a:r>
            <a:endParaRPr kumimoji="1" lang="x-none" altLang="en-US" sz="32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82EC5-178D-412F-86DF-61D048179793}"/>
              </a:ext>
            </a:extLst>
          </p:cNvPr>
          <p:cNvSpPr txBox="1"/>
          <p:nvPr/>
        </p:nvSpPr>
        <p:spPr>
          <a:xfrm>
            <a:off x="1316913" y="5461898"/>
            <a:ext cx="95551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C.Xie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Y.wu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L.maaten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AL.Yuille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“Feature Denoising for Improving Adversarial Robustness” CVPR, 2019, pp. 501-509.</a:t>
            </a:r>
            <a:endParaRPr lang="ko-KR" altLang="en-US" sz="110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</a:t>
            </a:r>
            <a:r>
              <a:rPr kumimoji="1" lang="en-US" altLang="ko-KR" sz="2400" b="1" dirty="0"/>
              <a:t>Denoising Feature Maps</a:t>
            </a:r>
            <a:endParaRPr lang="en-US" altLang="ko-KR" sz="24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Introduction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Add denoising blocks at intermediate layers of convolutional networks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Improve adversarial robustness 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The denoising blocks are trained jointly with all layers of the network 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in an end-to-end manner using adversarial training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Eliminate feature map noise generated by the attacker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The best-performed denoising blocks are inspired by non-local networks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Focus on the design of denoising blocks and denoising effect!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81692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15">
            <a:extLst>
              <a:ext uri="{FF2B5EF4-FFF2-40B4-BE49-F238E27FC236}">
                <a16:creationId xmlns:a16="http://schemas.microsoft.com/office/drawing/2014/main" id="{9C83EC68-4171-3F48-A4C8-EAC632C4987F}"/>
              </a:ext>
            </a:extLst>
          </p:cNvPr>
          <p:cNvSpPr/>
          <p:nvPr/>
        </p:nvSpPr>
        <p:spPr>
          <a:xfrm>
            <a:off x="3335846" y="2671698"/>
            <a:ext cx="8457568" cy="2837912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</a:t>
            </a:r>
            <a:r>
              <a:rPr kumimoji="1" lang="en-US" altLang="ko-KR" sz="2400" b="1" dirty="0"/>
              <a:t>Denoising Feature Maps</a:t>
            </a:r>
            <a:endParaRPr lang="en-US" altLang="ko-KR" sz="24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Denoising Block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The procedure in denoising block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6D1899-9426-4247-B629-52A42638A78C}"/>
                  </a:ext>
                </a:extLst>
              </p:cNvPr>
              <p:cNvSpPr txBox="1"/>
              <p:nvPr/>
            </p:nvSpPr>
            <p:spPr>
              <a:xfrm>
                <a:off x="3452537" y="2831376"/>
                <a:ext cx="8523729" cy="2398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The input to the block can be any feature layer in the convolutional network</a:t>
                </a:r>
              </a:p>
              <a:p>
                <a:pPr algn="ctr">
                  <a:lnSpc>
                    <a:spcPct val="120000"/>
                  </a:lnSpc>
                </a:pPr>
                <a:endParaRPr kumimoji="1" lang="en-US" altLang="ko-Kore-KR" dirty="0">
                  <a:latin typeface="KoPub돋움체_Pro Medium" panose="00000600000000000000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The denoising block process the input features by a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𝑑𝑒𝑛𝑜𝑖𝑠𝑖𝑛𝑔</m:t>
                    </m:r>
                    <m:r>
                      <a:rPr kumimoji="1" lang="en-US" altLang="ko-Kore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𝑜𝑝𝑒𝑟𝑎𝑡𝑖𝑜</m:t>
                    </m:r>
                    <m:r>
                      <a:rPr kumimoji="1" lang="en-US" altLang="ko-Kore-K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ko-Kore-KR" dirty="0">
                  <a:latin typeface="KoPub돋움체_Pro Medium" panose="00000600000000000000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kumimoji="1" lang="en-US" altLang="ko-Kore-KR" dirty="0">
                  <a:latin typeface="KoPub돋움체_Pro Medium" panose="00000600000000000000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The denoised representation is first processed by 1x1 convolution</a:t>
                </a:r>
              </a:p>
              <a:p>
                <a:pPr algn="ctr">
                  <a:lnSpc>
                    <a:spcPct val="120000"/>
                  </a:lnSpc>
                </a:pPr>
                <a:endParaRPr kumimoji="1" lang="en-US" altLang="ko-Kore-KR" dirty="0">
                  <a:latin typeface="KoPub돋움체_Pro Medium" panose="00000600000000000000" pitchFamily="50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Added to the block’s input via a residual connection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86D1899-9426-4247-B629-52A42638A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37" y="2831376"/>
                <a:ext cx="8523729" cy="2398990"/>
              </a:xfrm>
              <a:prstGeom prst="rect">
                <a:avLst/>
              </a:prstGeom>
              <a:blipFill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39BD690C-362B-E14D-B3E7-22899694F791}"/>
              </a:ext>
            </a:extLst>
          </p:cNvPr>
          <p:cNvGrpSpPr/>
          <p:nvPr/>
        </p:nvGrpSpPr>
        <p:grpSpPr>
          <a:xfrm>
            <a:off x="1379635" y="2630714"/>
            <a:ext cx="1661023" cy="2927662"/>
            <a:chOff x="1379635" y="2111730"/>
            <a:chExt cx="1661023" cy="29276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F3D7B5-283B-6F4A-8982-B56AD8762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635" y="2111730"/>
              <a:ext cx="1661023" cy="24203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095F92-90F0-EB4A-9507-C9BECF42EF24}"/>
                </a:ext>
              </a:extLst>
            </p:cNvPr>
            <p:cNvSpPr txBox="1"/>
            <p:nvPr/>
          </p:nvSpPr>
          <p:spPr>
            <a:xfrm>
              <a:off x="1644142" y="4577727"/>
              <a:ext cx="1396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A generic</a:t>
              </a:r>
            </a:p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denoising block</a:t>
              </a:r>
            </a:p>
          </p:txBody>
        </p:sp>
      </p:grp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FAF8BBAE-0858-D549-8C6E-806A32AC7971}"/>
              </a:ext>
            </a:extLst>
          </p:cNvPr>
          <p:cNvSpPr/>
          <p:nvPr/>
        </p:nvSpPr>
        <p:spPr>
          <a:xfrm>
            <a:off x="7627903" y="3268361"/>
            <a:ext cx="172995" cy="22242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F0E49CFD-6283-624A-AD94-6D470AB57AB7}"/>
              </a:ext>
            </a:extLst>
          </p:cNvPr>
          <p:cNvSpPr/>
          <p:nvPr/>
        </p:nvSpPr>
        <p:spPr>
          <a:xfrm>
            <a:off x="7627903" y="3961793"/>
            <a:ext cx="172995" cy="22242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F86E6D52-FBB7-434B-850F-8CBA282B7A35}"/>
              </a:ext>
            </a:extLst>
          </p:cNvPr>
          <p:cNvSpPr/>
          <p:nvPr/>
        </p:nvSpPr>
        <p:spPr>
          <a:xfrm>
            <a:off x="7627902" y="4570366"/>
            <a:ext cx="172995" cy="22242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069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</a:t>
            </a:r>
            <a:r>
              <a:rPr kumimoji="1" lang="en-US" altLang="ko-KR" sz="2400" b="1" dirty="0"/>
              <a:t>Denoising Feature Maps</a:t>
            </a:r>
            <a:endParaRPr lang="en-US" altLang="ko-KR" sz="24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Denoising Block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Denoising operation in denoising block is actually doing the denoising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1x1 convolution &amp; residual connection are mainly for feature combination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1x1 convolution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Control the number of channels of denoised output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Adjust the tradeoff between removing noise and retaining signal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Residual connection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Various operations can suppress noise, but also impact signal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Add denoised output to the original input value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Can help the network to retain signals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E55F383-6EA4-124E-86CA-8BB2E2329858}"/>
              </a:ext>
            </a:extLst>
          </p:cNvPr>
          <p:cNvGrpSpPr/>
          <p:nvPr/>
        </p:nvGrpSpPr>
        <p:grpSpPr>
          <a:xfrm>
            <a:off x="8589808" y="2211329"/>
            <a:ext cx="3504587" cy="2958068"/>
            <a:chOff x="7619674" y="2293707"/>
            <a:chExt cx="3504587" cy="295806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26267BE-084A-634C-8D2C-4DD0D9C88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9143" y="2293707"/>
              <a:ext cx="1710779" cy="2484765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BB8571A-EE4E-EF40-80F4-C87F107B1F5E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8410670" y="4469932"/>
              <a:ext cx="375208" cy="23519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9CCB008-4D57-004E-8A39-050C02942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9778" y="2903847"/>
              <a:ext cx="134670" cy="23438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2E44B8-694D-EA43-A715-CB87A44CF239}"/>
                </a:ext>
              </a:extLst>
            </p:cNvPr>
            <p:cNvSpPr txBox="1"/>
            <p:nvPr/>
          </p:nvSpPr>
          <p:spPr>
            <a:xfrm>
              <a:off x="7619674" y="4705126"/>
              <a:ext cx="15819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Residual connection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BE88EB-6D22-9B4B-A17C-7CEDAD785FB4}"/>
                </a:ext>
              </a:extLst>
            </p:cNvPr>
            <p:cNvSpPr txBox="1"/>
            <p:nvPr/>
          </p:nvSpPr>
          <p:spPr>
            <a:xfrm>
              <a:off x="8933406" y="4790110"/>
              <a:ext cx="1396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A generic</a:t>
              </a:r>
            </a:p>
            <a:p>
              <a:pPr algn="ctr"/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denoising block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E737E4-8EAF-2B4F-A07D-F39D72D6D921}"/>
                </a:ext>
              </a:extLst>
            </p:cNvPr>
            <p:cNvSpPr txBox="1"/>
            <p:nvPr/>
          </p:nvSpPr>
          <p:spPr>
            <a:xfrm>
              <a:off x="9844501" y="2626848"/>
              <a:ext cx="1279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1x1 convolution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74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</a:t>
                </a:r>
                <a:r>
                  <a:rPr kumimoji="1" lang="en-US" altLang="ko-KR" sz="2400" b="1" dirty="0"/>
                  <a:t>Denoising Feature Maps</a:t>
                </a:r>
                <a:endParaRPr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Denoising Operations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They experiment with four different instantiations of the denoising operation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Non-local means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Compute a denoised feature map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600" dirty="0"/>
                  <a:t> of an input feature map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600" dirty="0"/>
                  <a:t> by taking a weighted mean of features in all spatial location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altLang="ko-KR" sz="16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503AE6-474C-8644-BB22-2E2721651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605" y="4164330"/>
            <a:ext cx="3056375" cy="896852"/>
          </a:xfrm>
          <a:prstGeom prst="rect">
            <a:avLst/>
          </a:prstGeom>
        </p:spPr>
      </p:pic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ADC7FF6B-24D0-2B40-A461-1FB6A1AC8E12}"/>
              </a:ext>
            </a:extLst>
          </p:cNvPr>
          <p:cNvSpPr/>
          <p:nvPr/>
        </p:nvSpPr>
        <p:spPr>
          <a:xfrm>
            <a:off x="5321802" y="3591695"/>
            <a:ext cx="6430582" cy="191791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7834F1-B152-984C-91AF-F8B4548B07E5}"/>
                  </a:ext>
                </a:extLst>
              </p:cNvPr>
              <p:cNvSpPr txBox="1"/>
              <p:nvPr/>
            </p:nvSpPr>
            <p:spPr>
              <a:xfrm>
                <a:off x="5513288" y="3740397"/>
                <a:ext cx="6047609" cy="1620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sz="16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ore-KR" sz="1600" b="0" dirty="0">
                    <a:latin typeface="Cambria Math" panose="02040503050406030204" pitchFamily="18" charset="0"/>
                  </a:rPr>
                  <a:t>: </a:t>
                </a: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the center pixel where the calculation is computed</a:t>
                </a:r>
                <a:endParaRPr kumimoji="1" lang="en-US" altLang="ko-Kore-KR" sz="16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ko-Kore-KR" sz="1600" i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ore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other pixel in map </a:t>
                </a: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calculating the weight value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 : feature-dependent weighting function</a:t>
                </a:r>
              </a:p>
              <a:p>
                <a:pPr marL="285750" indent="-285750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: normalization function</a:t>
                </a:r>
              </a:p>
              <a:p>
                <a:pPr marL="285750" indent="-285750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 : weighted mean value of pixel </a:t>
                </a: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kumimoji="1" lang="en-US" altLang="ko-Kore-KR" sz="1600" dirty="0">
                  <a:latin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7834F1-B152-984C-91AF-F8B4548B0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88" y="3740397"/>
                <a:ext cx="6047609" cy="1620508"/>
              </a:xfrm>
              <a:prstGeom prst="rect">
                <a:avLst/>
              </a:prstGeom>
              <a:blipFill>
                <a:blip r:embed="rId5"/>
                <a:stretch>
                  <a:fillRect l="-403" b="-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06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</a:t>
                </a:r>
                <a:r>
                  <a:rPr kumimoji="1" lang="en-US" altLang="ko-KR" sz="2400" b="1" dirty="0"/>
                  <a:t>Denoising Feature Maps</a:t>
                </a:r>
                <a:endParaRPr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Denoising Operations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Non-local means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kumimoji="1" lang="en-US" altLang="ko-Kore-KR" sz="1600" dirty="0"/>
                  <a:t>Gaussian Weighting function : </a:t>
                </a:r>
                <a14:m>
                  <m:oMath xmlns:m="http://schemas.openxmlformats.org/officeDocument/2006/math"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7F5A39-918A-2847-AE03-F0A49CD241F1}"/>
              </a:ext>
            </a:extLst>
          </p:cNvPr>
          <p:cNvGrpSpPr/>
          <p:nvPr/>
        </p:nvGrpSpPr>
        <p:grpSpPr>
          <a:xfrm>
            <a:off x="5181601" y="2782833"/>
            <a:ext cx="6900743" cy="1979861"/>
            <a:chOff x="5260169" y="3391231"/>
            <a:chExt cx="6271658" cy="1112410"/>
          </a:xfrm>
        </p:grpSpPr>
        <p:sp>
          <p:nvSpPr>
            <p:cNvPr id="7" name="사각형: 둥근 모서리 15">
              <a:extLst>
                <a:ext uri="{FF2B5EF4-FFF2-40B4-BE49-F238E27FC236}">
                  <a16:creationId xmlns:a16="http://schemas.microsoft.com/office/drawing/2014/main" id="{ADC7FF6B-24D0-2B40-A461-1FB6A1AC8E12}"/>
                </a:ext>
              </a:extLst>
            </p:cNvPr>
            <p:cNvSpPr/>
            <p:nvPr/>
          </p:nvSpPr>
          <p:spPr>
            <a:xfrm>
              <a:off x="5260169" y="3391231"/>
              <a:ext cx="4484259" cy="11124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7834F1-B152-984C-91AF-F8B4548B07E5}"/>
                    </a:ext>
                  </a:extLst>
                </p:cNvPr>
                <p:cNvSpPr txBox="1"/>
                <p:nvPr/>
              </p:nvSpPr>
              <p:spPr>
                <a:xfrm>
                  <a:off x="5484218" y="3406675"/>
                  <a:ext cx="6047609" cy="1070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:r>
                    <a:rPr kumimoji="1" lang="en-US" altLang="ko-Kore-KR" sz="1600" dirty="0">
                      <a:latin typeface="Cambria Math" panose="02040503050406030204" pitchFamily="18" charset="0"/>
                    </a:rPr>
                    <a:t>d</a:t>
                  </a:r>
                  <a:r>
                    <a:rPr kumimoji="1" lang="en-US" altLang="ko-Kore-KR" sz="1600" b="0" dirty="0">
                      <a:latin typeface="Cambria Math" panose="02040503050406030204" pitchFamily="18" charset="0"/>
                    </a:rPr>
                    <a:t> : </a:t>
                  </a:r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the number of channels</a:t>
                  </a:r>
                  <a:endParaRPr kumimoji="1" lang="en-US" altLang="ko-Kore-KR" sz="1600" b="0" dirty="0">
                    <a:latin typeface="Cambria Math" panose="02040503050406030204" pitchFamily="18" charset="0"/>
                  </a:endParaRP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kumimoji="1" lang="en-US" altLang="ko-KR" sz="1600" i="1" dirty="0">
                      <a:latin typeface="Cambria Math" panose="02040503050406030204" pitchFamily="18" charset="0"/>
                      <a:ea typeface="KoPub돋움체_Pro Medium" panose="00000600000000000000" pitchFamily="50" charset="-127"/>
                    </a:rPr>
                    <a:t>, </a:t>
                  </a:r>
                  <a14:m>
                    <m:oMath xmlns:m="http://schemas.openxmlformats.org/officeDocument/2006/math"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 : the embedded versions of </a:t>
                  </a:r>
                  <a14:m>
                    <m:oMath xmlns:m="http://schemas.openxmlformats.org/officeDocument/2006/math"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endParaRPr kumimoji="1" lang="en-US" altLang="ko-KR" sz="1600" dirty="0">
                    <a:latin typeface="KoPub돋움체_Pro Medium" panose="00000600000000000000" pitchFamily="50" charset="-127"/>
                    <a:ea typeface="Cambria Math" panose="02040503050406030204" pitchFamily="18" charset="0"/>
                  </a:endParaRPr>
                </a:p>
                <a:p>
                  <a:pPr marL="742950" lvl="1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Each represent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kumimoji="1" lang="en-US" altLang="ko-Kore-KR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kumimoji="1" lang="en-US" altLang="ko-Kore-KR" sz="1600" dirty="0">
                    <a:latin typeface="KoPub돋움체_Pro Medium" panose="00000600000000000000" pitchFamily="50" charset="-127"/>
                  </a:endParaRPr>
                </a:p>
                <a:p>
                  <a:pPr marL="742950" lvl="1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kumimoji="1" lang="en-US" altLang="ko-Kore-KR" sz="16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 : weight matrix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ko-Kore-KR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6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1600" b="0" i="1" dirty="0" smtClean="0">
                          <a:latin typeface="Cambria Math" panose="02040503050406030204" pitchFamily="18" charset="0"/>
                        </a:rPr>
                        <m:t> :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ore-K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kumimoji="1" lang="en-US" altLang="ko-Kore-K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ore-KR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sub>
                        <m:sup/>
                        <m:e>
                          <m:r>
                            <a:rPr kumimoji="1" lang="en-US" altLang="ko-Kore-KR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ore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a14:m>
                  <a:r>
                    <a:rPr kumimoji="1" lang="en-US" altLang="ko-Kore-KR" sz="1600" dirty="0">
                      <a:highlight>
                        <a:srgbClr val="FFFF00"/>
                      </a:highlight>
                      <a:latin typeface="KoPub돋움체_Pro Medium" panose="00000600000000000000" pitchFamily="50" charset="-127"/>
                    </a:rPr>
                    <a:t> </a:t>
                  </a: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 : represent the </a:t>
                  </a:r>
                  <a14:m>
                    <m:oMath xmlns:m="http://schemas.openxmlformats.org/officeDocument/2006/math"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a14:m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 function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7834F1-B152-984C-91AF-F8B4548B0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218" y="3406675"/>
                  <a:ext cx="6047609" cy="1070497"/>
                </a:xfrm>
                <a:prstGeom prst="rect">
                  <a:avLst/>
                </a:prstGeom>
                <a:blipFill>
                  <a:blip r:embed="rId4"/>
                  <a:stretch>
                    <a:fillRect l="-366" b="-1278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815B974-90F8-004B-B924-F4BA850103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17" t="25244" r="2791" b="68886"/>
          <a:stretch/>
        </p:blipFill>
        <p:spPr>
          <a:xfrm>
            <a:off x="2134872" y="4007726"/>
            <a:ext cx="2834573" cy="4798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E8419A-132E-5740-97A1-3F616AE7A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034" y="2625331"/>
            <a:ext cx="3056375" cy="896852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DEBBA3D-7E2D-814F-ACDC-6157BA28D94B}"/>
              </a:ext>
            </a:extLst>
          </p:cNvPr>
          <p:cNvCxnSpPr/>
          <p:nvPr/>
        </p:nvCxnSpPr>
        <p:spPr>
          <a:xfrm>
            <a:off x="3709831" y="3219551"/>
            <a:ext cx="8456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B41ABB4-38FC-F045-BF8C-11407D99301B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552159" y="3230053"/>
            <a:ext cx="513220" cy="7776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C614C8-10A4-0F47-96D9-F2CD03406601}"/>
                  </a:ext>
                </a:extLst>
              </p:cNvPr>
              <p:cNvSpPr txBox="1"/>
              <p:nvPr/>
            </p:nvSpPr>
            <p:spPr>
              <a:xfrm>
                <a:off x="2134871" y="4811751"/>
                <a:ext cx="9841395" cy="42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equation                                      equal about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  <m:sup/>
                    </m:sSubSup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C614C8-10A4-0F47-96D9-F2CD03406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871" y="4811751"/>
                <a:ext cx="9841395" cy="424860"/>
              </a:xfrm>
              <a:prstGeom prst="rect">
                <a:avLst/>
              </a:prstGeom>
              <a:blipFill>
                <a:blip r:embed="rId7"/>
                <a:stretch>
                  <a:fillRect l="-49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3883900F-68A4-6547-B51D-81063BFE62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19" b="7405"/>
          <a:stretch/>
        </p:blipFill>
        <p:spPr>
          <a:xfrm>
            <a:off x="3408466" y="4799391"/>
            <a:ext cx="2342090" cy="536573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872D4AE6-22DE-FF42-9C98-836443B802F1}"/>
              </a:ext>
            </a:extLst>
          </p:cNvPr>
          <p:cNvCxnSpPr>
            <a:cxnSpLocks/>
          </p:cNvCxnSpPr>
          <p:nvPr/>
        </p:nvCxnSpPr>
        <p:spPr>
          <a:xfrm>
            <a:off x="7608811" y="4666982"/>
            <a:ext cx="8456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2E9D4F-9F9A-7449-83DB-617812FEA24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964359" y="4677484"/>
            <a:ext cx="755046" cy="11226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C2F9FE1E-CB51-B444-9B3C-14FAA9D4C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05" y="5278666"/>
            <a:ext cx="1396253" cy="10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</a:t>
                </a:r>
                <a:r>
                  <a:rPr kumimoji="1" lang="en-US" altLang="ko-KR" sz="2400" b="1" dirty="0"/>
                  <a:t>Denoising Feature Maps</a:t>
                </a:r>
                <a:endParaRPr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Denoising Operations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Non-local means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kumimoji="1" lang="en-US" altLang="ko-Kore-KR" sz="1600" dirty="0"/>
                  <a:t>Dot product Weighting function : </a:t>
                </a:r>
                <a14:m>
                  <m:oMath xmlns:m="http://schemas.openxmlformats.org/officeDocument/2006/math"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>
                  <a:solidFill>
                    <a:srgbClr val="0070C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70C0"/>
                  </a:solidFill>
                </a:endParaRPr>
              </a:p>
              <a:p>
                <a:pPr lvl="4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ko-KR" sz="1600" dirty="0"/>
                  <a:t>Unlike the Gaussian non-local means, the weights of the weighted mean don’t sum up to 1</a:t>
                </a:r>
              </a:p>
              <a:p>
                <a:pPr lvl="4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ko-KR" sz="1600" dirty="0"/>
                  <a:t>Find that it is unnecessary to embed x in the dot-product version of non-local means</a:t>
                </a:r>
              </a:p>
              <a:p>
                <a:pPr lvl="4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ko-KR" sz="1600" dirty="0"/>
                  <a:t>No extra parameters are needed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7F5A39-918A-2847-AE03-F0A49CD241F1}"/>
              </a:ext>
            </a:extLst>
          </p:cNvPr>
          <p:cNvGrpSpPr/>
          <p:nvPr/>
        </p:nvGrpSpPr>
        <p:grpSpPr>
          <a:xfrm>
            <a:off x="4892581" y="3952265"/>
            <a:ext cx="4086663" cy="552460"/>
            <a:chOff x="5260169" y="3391231"/>
            <a:chExt cx="6430582" cy="1112410"/>
          </a:xfrm>
        </p:grpSpPr>
        <p:sp>
          <p:nvSpPr>
            <p:cNvPr id="7" name="사각형: 둥근 모서리 15">
              <a:extLst>
                <a:ext uri="{FF2B5EF4-FFF2-40B4-BE49-F238E27FC236}">
                  <a16:creationId xmlns:a16="http://schemas.microsoft.com/office/drawing/2014/main" id="{ADC7FF6B-24D0-2B40-A461-1FB6A1AC8E12}"/>
                </a:ext>
              </a:extLst>
            </p:cNvPr>
            <p:cNvSpPr/>
            <p:nvPr/>
          </p:nvSpPr>
          <p:spPr>
            <a:xfrm>
              <a:off x="5260169" y="3391231"/>
              <a:ext cx="6430582" cy="111241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7834F1-B152-984C-91AF-F8B4548B07E5}"/>
                    </a:ext>
                  </a:extLst>
                </p:cNvPr>
                <p:cNvSpPr txBox="1"/>
                <p:nvPr/>
              </p:nvSpPr>
              <p:spPr>
                <a:xfrm>
                  <a:off x="5451655" y="3541809"/>
                  <a:ext cx="6047609" cy="405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kumimoji="1" lang="en-US" altLang="ko-Kore-KR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6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1600" b="0" i="1" dirty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ore-KR" sz="16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 – the number of pixels in </a:t>
                  </a:r>
                  <a14:m>
                    <m:oMath xmlns:m="http://schemas.openxmlformats.org/officeDocument/2006/math"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kumimoji="1" lang="en-US" altLang="ko-Kore-KR" sz="1600" dirty="0">
                    <a:latin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20000"/>
                    </a:lnSpc>
                    <a:buFont typeface="Courier New" panose="02070309020205020404" pitchFamily="49" charset="0"/>
                    <a:buChar char="o"/>
                  </a:pPr>
                  <a:endParaRPr kumimoji="1" lang="en-US" altLang="ko-Kore-KR" sz="16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7834F1-B152-984C-91AF-F8B4548B0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655" y="3541809"/>
                  <a:ext cx="6047609" cy="405627"/>
                </a:xfrm>
                <a:prstGeom prst="rect">
                  <a:avLst/>
                </a:prstGeom>
                <a:blipFill>
                  <a:blip r:embed="rId4"/>
                  <a:stretch>
                    <a:fillRect l="-990" b="-10588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1E8419A-132E-5740-97A1-3F616AE7A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034" y="2625331"/>
            <a:ext cx="3056375" cy="896852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DEBBA3D-7E2D-814F-ACDC-6157BA28D94B}"/>
              </a:ext>
            </a:extLst>
          </p:cNvPr>
          <p:cNvCxnSpPr/>
          <p:nvPr/>
        </p:nvCxnSpPr>
        <p:spPr>
          <a:xfrm>
            <a:off x="3709831" y="3219551"/>
            <a:ext cx="8456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B41ABB4-38FC-F045-BF8C-11407D99301B}"/>
              </a:ext>
            </a:extLst>
          </p:cNvPr>
          <p:cNvCxnSpPr>
            <a:cxnSpLocks/>
          </p:cNvCxnSpPr>
          <p:nvPr/>
        </p:nvCxnSpPr>
        <p:spPr>
          <a:xfrm flipH="1">
            <a:off x="3552159" y="3230053"/>
            <a:ext cx="513220" cy="7776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AB5055F9-EA0F-0F47-9866-47E4514144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32" t="53239" r="28817" b="42713"/>
          <a:stretch/>
        </p:blipFill>
        <p:spPr>
          <a:xfrm>
            <a:off x="2569800" y="4063854"/>
            <a:ext cx="1964718" cy="32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24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</a:t>
            </a:r>
            <a:r>
              <a:rPr kumimoji="1" lang="en-US" altLang="ko-KR" sz="2400" b="1" dirty="0"/>
              <a:t>Denoising Feature Maps</a:t>
            </a:r>
            <a:endParaRPr lang="en-US" altLang="ko-KR" sz="24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Denoising Operations</a:t>
            </a:r>
            <a:endParaRPr lang="en-US" altLang="ko-KR" sz="1800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Non-local means : Revised denoising block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dirty="0"/>
              <a:t>Use non-local means as a denoising operation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0070C0"/>
              </a:solidFill>
            </a:endParaRP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B79560-C961-2848-9F67-FB6A3809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17" y="2723861"/>
            <a:ext cx="4134427" cy="35437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0C300C-1285-E34A-8513-6CDA40899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96" b="7883"/>
          <a:stretch/>
        </p:blipFill>
        <p:spPr>
          <a:xfrm>
            <a:off x="5931244" y="2713285"/>
            <a:ext cx="3056375" cy="7409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783D12C-01A4-FB45-AE7B-D9488B225DFF}"/>
              </a:ext>
            </a:extLst>
          </p:cNvPr>
          <p:cNvGrpSpPr/>
          <p:nvPr/>
        </p:nvGrpSpPr>
        <p:grpSpPr>
          <a:xfrm>
            <a:off x="6096000" y="3783475"/>
            <a:ext cx="5839237" cy="2438168"/>
            <a:chOff x="6137029" y="3646759"/>
            <a:chExt cx="5839237" cy="24381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7834F1-B152-984C-91AF-F8B4548B07E5}"/>
                    </a:ext>
                  </a:extLst>
                </p:cNvPr>
                <p:cNvSpPr txBox="1"/>
                <p:nvPr/>
              </p:nvSpPr>
              <p:spPr>
                <a:xfrm>
                  <a:off x="6137029" y="3646759"/>
                  <a:ext cx="5839237" cy="24381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20000"/>
                    </a:lnSpc>
                    <a:buFont typeface="+mj-lt"/>
                    <a:buAutoNum type="arabicParenR"/>
                  </a:pPr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Compute the </a:t>
                  </a:r>
                  <a14:m>
                    <m:oMath xmlns:m="http://schemas.openxmlformats.org/officeDocument/2006/math">
                      <m:r>
                        <a:rPr kumimoji="1"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kumimoji="1" lang="en-US" altLang="ko-KR" sz="1600" i="1" dirty="0">
                      <a:latin typeface="Cambria Math" panose="02040503050406030204" pitchFamily="18" charset="0"/>
                      <a:ea typeface="KoPub돋움체_Pro Medium" panose="00000600000000000000" pitchFamily="50" charset="-127"/>
                    </a:rPr>
                    <a:t> </a:t>
                  </a:r>
                  <a:r>
                    <a:rPr kumimoji="1" lang="en-US" altLang="ko-KR" sz="1600" dirty="0">
                      <a:latin typeface="Cambria Math" panose="02040503050406030204" pitchFamily="18" charset="0"/>
                      <a:ea typeface="KoPub돋움체_Pro Medium" panose="00000600000000000000" pitchFamily="50" charset="-127"/>
                    </a:rPr>
                    <a:t>and</a:t>
                  </a:r>
                  <a:r>
                    <a:rPr kumimoji="1" lang="en-US" altLang="ko-KR" sz="1600" i="1" dirty="0">
                      <a:latin typeface="Cambria Math" panose="02040503050406030204" pitchFamily="18" charset="0"/>
                      <a:ea typeface="KoPub돋움체_Pro Medium" panose="00000600000000000000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kumimoji="1" lang="en-US" altLang="ko-Kore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endParaRPr kumimoji="1" lang="en-US" altLang="ko-Kore-KR" sz="1600" dirty="0">
                    <a:latin typeface="KoPub돋움체_Pro Medium" panose="00000600000000000000" pitchFamily="50" charset="-127"/>
                  </a:endParaRPr>
                </a:p>
                <a:p>
                  <a:pPr marL="342900" indent="-342900">
                    <a:lnSpc>
                      <a:spcPct val="120000"/>
                    </a:lnSpc>
                    <a:buFont typeface="+mj-lt"/>
                    <a:buAutoNum type="arabicParenR"/>
                  </a:pPr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Compute the weighting function</a:t>
                  </a:r>
                </a:p>
                <a:p>
                  <a:pPr marL="342900" indent="-342900">
                    <a:lnSpc>
                      <a:spcPct val="120000"/>
                    </a:lnSpc>
                    <a:buFont typeface="+mj-lt"/>
                    <a:buAutoNum type="arabicParenR"/>
                  </a:pPr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Compute  </a:t>
                  </a:r>
                  <a14:m>
                    <m:oMath xmlns:m="http://schemas.openxmlformats.org/officeDocument/2006/math"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 – represent </a:t>
                  </a:r>
                  <a14:m>
                    <m:oMath xmlns:m="http://schemas.openxmlformats.org/officeDocument/2006/math"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a14:m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 function</a:t>
                  </a:r>
                </a:p>
                <a:p>
                  <a:pPr marL="342900" indent="-342900">
                    <a:lnSpc>
                      <a:spcPct val="120000"/>
                    </a:lnSpc>
                    <a:buFont typeface="+mj-lt"/>
                    <a:buAutoNum type="arabicParenR"/>
                  </a:pPr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Compute the result </a:t>
                  </a:r>
                  <a14:m>
                    <m:oMath xmlns:m="http://schemas.openxmlformats.org/officeDocument/2006/math"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kumimoji="1" lang="en-US" altLang="ko-Kore-KR" sz="1600" dirty="0">
                    <a:latin typeface="KoPub돋움체_Pro Medium" panose="00000600000000000000" pitchFamily="50" charset="-127"/>
                  </a:endParaRPr>
                </a:p>
                <a:p>
                  <a:pPr marL="342900" indent="-342900">
                    <a:lnSpc>
                      <a:spcPct val="120000"/>
                    </a:lnSpc>
                    <a:buFont typeface="+mj-lt"/>
                    <a:buAutoNum type="arabicParenR"/>
                  </a:pPr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1x1 convolution</a:t>
                  </a:r>
                </a:p>
                <a:p>
                  <a:pPr marL="342900" indent="-342900">
                    <a:lnSpc>
                      <a:spcPct val="120000"/>
                    </a:lnSpc>
                    <a:buFont typeface="+mj-lt"/>
                    <a:buAutoNum type="arabicParenR"/>
                  </a:pPr>
                  <a:r>
                    <a:rPr kumimoji="1" lang="en-US" altLang="ko-Kore-KR" sz="1600" dirty="0">
                      <a:latin typeface="KoPub돋움체_Pro Medium" panose="00000600000000000000" pitchFamily="50" charset="-127"/>
                    </a:rPr>
                    <a:t>Combine with original input based on residual connection </a:t>
                  </a:r>
                </a:p>
                <a:p>
                  <a:pPr marL="342900" indent="-342900">
                    <a:lnSpc>
                      <a:spcPct val="120000"/>
                    </a:lnSpc>
                    <a:buFont typeface="+mj-lt"/>
                    <a:buAutoNum type="arabicParenR"/>
                  </a:pPr>
                  <a:endParaRPr kumimoji="1" lang="en-US" altLang="ko-Kore-KR" sz="1600" dirty="0">
                    <a:latin typeface="KoPub돋움체_Pro Medium" panose="00000600000000000000" pitchFamily="50" charset="-127"/>
                  </a:endParaRPr>
                </a:p>
                <a:p>
                  <a:pPr marL="342900" indent="-342900">
                    <a:lnSpc>
                      <a:spcPct val="120000"/>
                    </a:lnSpc>
                    <a:buFont typeface="+mj-lt"/>
                    <a:buAutoNum type="arabicParenR"/>
                  </a:pPr>
                  <a:endParaRPr kumimoji="1" lang="en-US" altLang="ko-Kore-KR" sz="1600" dirty="0">
                    <a:latin typeface="KoPub돋움체_Pro Medium" panose="000006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7834F1-B152-984C-91AF-F8B4548B0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7029" y="3646759"/>
                  <a:ext cx="5839237" cy="2438168"/>
                </a:xfrm>
                <a:prstGeom prst="rect">
                  <a:avLst/>
                </a:prstGeom>
                <a:blipFill>
                  <a:blip r:embed="rId5"/>
                  <a:stretch>
                    <a:fillRect l="-3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07BFCBD-165F-4945-9736-815DC9A93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617" t="25244" r="2791" b="68886"/>
            <a:stretch/>
          </p:blipFill>
          <p:spPr>
            <a:xfrm>
              <a:off x="9588646" y="3882132"/>
              <a:ext cx="2387620" cy="40419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24652A-C633-B145-9394-3B1C474C2E01}"/>
                  </a:ext>
                </a:extLst>
              </p:cNvPr>
              <p:cNvSpPr txBox="1"/>
              <p:nvPr/>
            </p:nvSpPr>
            <p:spPr>
              <a:xfrm>
                <a:off x="2799370" y="5341855"/>
                <a:ext cx="8852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1. </a:t>
                </a:r>
                <a14:m>
                  <m:oMath xmlns:m="http://schemas.openxmlformats.org/officeDocument/2006/math">
                    <m:r>
                      <a:rPr kumimoji="1"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kumimoji="1"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sz="12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24652A-C633-B145-9394-3B1C474C2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70" y="5341855"/>
                <a:ext cx="885286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42EAD3-8069-774D-81ED-710F6D985287}"/>
                  </a:ext>
                </a:extLst>
              </p:cNvPr>
              <p:cNvSpPr txBox="1"/>
              <p:nvPr/>
            </p:nvSpPr>
            <p:spPr>
              <a:xfrm>
                <a:off x="3946772" y="5341855"/>
                <a:ext cx="7404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1.</a:t>
                </a:r>
                <a14:m>
                  <m:oMath xmlns:m="http://schemas.openxmlformats.org/officeDocument/2006/math">
                    <m:r>
                      <a:rPr kumimoji="1" lang="en-US" altLang="ko-Kore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kumimoji="1" lang="en-US" altLang="ko-Kore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ko-KR" sz="12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42EAD3-8069-774D-81ED-710F6D98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72" y="5341855"/>
                <a:ext cx="740437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04ECA9-39D1-DE43-9825-C81D08F5B441}"/>
                  </a:ext>
                </a:extLst>
              </p:cNvPr>
              <p:cNvSpPr txBox="1"/>
              <p:nvPr/>
            </p:nvSpPr>
            <p:spPr>
              <a:xfrm>
                <a:off x="3242012" y="4921069"/>
                <a:ext cx="1000473" cy="305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2. </a:t>
                </a:r>
                <a14:m>
                  <m:oMath xmlns:m="http://schemas.openxmlformats.org/officeDocument/2006/math">
                    <m:r>
                      <a:rPr kumimoji="1" lang="en-US" altLang="ko-Kore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ore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2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04ECA9-39D1-DE43-9825-C81D08F5B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012" y="4921069"/>
                <a:ext cx="1000473" cy="305084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9E06BC-FFF2-684F-81AC-F6F6F8AE2EC8}"/>
                  </a:ext>
                </a:extLst>
              </p:cNvPr>
              <p:cNvSpPr txBox="1"/>
              <p:nvPr/>
            </p:nvSpPr>
            <p:spPr>
              <a:xfrm>
                <a:off x="2463537" y="3991897"/>
                <a:ext cx="1103447" cy="305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3. </a:t>
                </a:r>
                <a14:m>
                  <m:oMath xmlns:m="http://schemas.openxmlformats.org/officeDocument/2006/math">
                    <m:r>
                      <a:rPr kumimoji="1" lang="en-US" altLang="ko-Kore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ore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ko-Kore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ko-Kore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ko-KR" sz="12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9E06BC-FFF2-684F-81AC-F6F6F8AE2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537" y="3991897"/>
                <a:ext cx="1103447" cy="305084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394DAB-83B6-CE47-BEC6-78214B7D45B6}"/>
                  </a:ext>
                </a:extLst>
              </p:cNvPr>
              <p:cNvSpPr txBox="1"/>
              <p:nvPr/>
            </p:nvSpPr>
            <p:spPr>
              <a:xfrm>
                <a:off x="4584233" y="4820829"/>
                <a:ext cx="11034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4.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12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394DAB-83B6-CE47-BEC6-78214B7D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233" y="4820829"/>
                <a:ext cx="1103447" cy="276999"/>
              </a:xfrm>
              <a:prstGeom prst="rect">
                <a:avLst/>
              </a:prstGeom>
              <a:blipFill>
                <a:blip r:embed="rId11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D0C270-F3D8-8A42-A5F8-607AE79E7825}"/>
                  </a:ext>
                </a:extLst>
              </p:cNvPr>
              <p:cNvSpPr txBox="1"/>
              <p:nvPr/>
            </p:nvSpPr>
            <p:spPr>
              <a:xfrm>
                <a:off x="4197390" y="3943944"/>
                <a:ext cx="11034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4.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𝑟𝑒𝑠𝑢𝑙𝑡</m:t>
                    </m:r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sz="12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D0C270-F3D8-8A42-A5F8-607AE79E7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90" y="3943944"/>
                <a:ext cx="1103447" cy="276999"/>
              </a:xfrm>
              <a:prstGeom prst="rect">
                <a:avLst/>
              </a:prstGeom>
              <a:blipFill>
                <a:blip r:embed="rId12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205D91F-555F-F74C-A851-38740A0A60A2}"/>
              </a:ext>
            </a:extLst>
          </p:cNvPr>
          <p:cNvSpPr txBox="1"/>
          <p:nvPr/>
        </p:nvSpPr>
        <p:spPr>
          <a:xfrm>
            <a:off x="4242485" y="3243818"/>
            <a:ext cx="1490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5. 1x1 convolution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AB63C4-3EA4-A045-A3EF-41CACFBB7560}"/>
              </a:ext>
            </a:extLst>
          </p:cNvPr>
          <p:cNvSpPr txBox="1"/>
          <p:nvPr/>
        </p:nvSpPr>
        <p:spPr>
          <a:xfrm>
            <a:off x="2155883" y="3180169"/>
            <a:ext cx="1573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6. Residual connection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5063887-3DD8-4899-B786-916E7AEA10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17" t="25244" r="2791" b="68886"/>
          <a:stretch/>
        </p:blipFill>
        <p:spPr>
          <a:xfrm>
            <a:off x="9176140" y="2763964"/>
            <a:ext cx="2834573" cy="4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1"/>
      <p:bldP spid="21" grpId="0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</a:t>
                </a:r>
                <a:r>
                  <a:rPr kumimoji="1" lang="en-US" altLang="ko-KR" sz="2400" b="1" dirty="0"/>
                  <a:t>Denoising Feature Maps</a:t>
                </a:r>
                <a:endParaRPr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Denoising Operations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Bilateral filter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Change non-local means to local means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/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It only change from all spatial location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kumimoji="1" lang="en-US" altLang="ko-Kore-K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ko-Kore-K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kumimoji="1" lang="en-US" altLang="ko-Kore-K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ko-Kore-KR" sz="1600" dirty="0"/>
                  <a:t> to neighborhood(patch)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ore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ore-KR" altLang="en-US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ore-KR" sz="1600" dirty="0"/>
                  <a:t> : local region around pixel </a:t>
                </a:r>
                <a14:m>
                  <m:oMath xmlns:m="http://schemas.openxmlformats.org/officeDocument/2006/math">
                    <m:r>
                      <a:rPr lang="en-US" altLang="ko-Kore-KR" sz="16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ore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ko-Kore-KR" altLang="en-US" sz="1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Mean filter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Reduce noise but also smooth structure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Expect to perform worse than the weighted means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Still improve adversarial robustness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Median filter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Extract the median over a local region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ore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ore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ore-KR" sz="1600" dirty="0"/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Also can improve adversarial robustness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347D413-BEC7-4547-B1DB-9D9FC77E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501" y="2549465"/>
            <a:ext cx="3167819" cy="777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73F1A47-26D1-7B44-88B6-9B6EF9C93F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62" b="6681"/>
          <a:stretch/>
        </p:blipFill>
        <p:spPr>
          <a:xfrm>
            <a:off x="2244345" y="2579422"/>
            <a:ext cx="3056375" cy="717095"/>
          </a:xfrm>
          <a:prstGeom prst="rect">
            <a:avLst/>
          </a:prstGeom>
        </p:spPr>
      </p:pic>
      <p:sp>
        <p:nvSpPr>
          <p:cNvPr id="28" name="아래쪽 화살표[D] 27">
            <a:extLst>
              <a:ext uri="{FF2B5EF4-FFF2-40B4-BE49-F238E27FC236}">
                <a16:creationId xmlns:a16="http://schemas.microsoft.com/office/drawing/2014/main" id="{7C09C1CB-2A7E-B943-8E11-AD1B9DF217DB}"/>
              </a:ext>
            </a:extLst>
          </p:cNvPr>
          <p:cNvSpPr/>
          <p:nvPr/>
        </p:nvSpPr>
        <p:spPr>
          <a:xfrm rot="16200000">
            <a:off x="5951018" y="2744300"/>
            <a:ext cx="254185" cy="38734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223CC0E-A1A9-FA45-A251-0AAC7F06E4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351" b="16805"/>
          <a:stretch/>
        </p:blipFill>
        <p:spPr>
          <a:xfrm>
            <a:off x="2091751" y="5911621"/>
            <a:ext cx="2925094" cy="304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578E95-5058-45CC-A095-2A3AA26A2F1C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58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6"/>
                <a:ext cx="11752385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</a:t>
                </a:r>
                <a:r>
                  <a:rPr kumimoji="1" lang="en-US" altLang="ko-KR" sz="2400" b="1" dirty="0"/>
                  <a:t>Adversarial Training</a:t>
                </a:r>
                <a:endParaRPr lang="en-US" altLang="ko-KR" sz="24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introduction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Strong experimental results are driven by a successful implementation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𝑎𝑑𝑣𝑒𝑟𝑠𝑎𝑟𝑖𝑎𝑙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𝑡𝑟𝑎𝑖𝑛𝑖𝑛𝑔</m:t>
                    </m:r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The idea of adversarial training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Train the network on </a:t>
                </a:r>
                <a:r>
                  <a:rPr lang="en-US" altLang="ko-KR" sz="1600" dirty="0" err="1"/>
                  <a:t>adversarially</a:t>
                </a:r>
                <a:r>
                  <a:rPr lang="en-US" altLang="ko-KR" sz="1600" dirty="0"/>
                  <a:t> perturbed images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Perturbed images can be generated by a given white-box attacker -&gt; know current parameters of the model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Use PGD attacker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PGD attacker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Access to the model gradients &amp; has a copy of model’s weights (white-box)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Attempt to find the perturbation that </a:t>
                </a:r>
                <a:r>
                  <a:rPr lang="en-US" altLang="ko-KR" sz="1800" dirty="0" err="1"/>
                  <a:t>maximises</a:t>
                </a:r>
                <a:r>
                  <a:rPr lang="en-US" altLang="ko-KR" sz="1800" dirty="0"/>
                  <a:t> the loss of a model on a particular input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Keep the maximum size of the perturbation (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1600" dirty="0"/>
                  <a:t> ) – constraint expressed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altLang="ko-KR" sz="1600" dirty="0"/>
                  <a:t> norm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/>
                  <a:t>Iterate to make perturbation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Using PGD in adversarial training, we can initialize the adversarial image by the clean image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Network is trained using clean image &amp; perturbed image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6"/>
                <a:ext cx="11752385" cy="5485176"/>
              </a:xfrm>
              <a:blipFill>
                <a:blip r:embed="rId3"/>
                <a:stretch>
                  <a:fillRect l="-674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0A1E5F-6CEE-DF4C-9EF9-25C6F7DF347A}"/>
              </a:ext>
            </a:extLst>
          </p:cNvPr>
          <p:cNvGrpSpPr/>
          <p:nvPr/>
        </p:nvGrpSpPr>
        <p:grpSpPr>
          <a:xfrm>
            <a:off x="0" y="6637216"/>
            <a:ext cx="9163910" cy="230832"/>
            <a:chOff x="-64360" y="6611779"/>
            <a:chExt cx="9163910" cy="2308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6D8793-B870-4847-A20F-1BFAFBCD8F9F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A.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Madry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, A.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Makelov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, L. Schmidt, D. Tsipras, and A.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Vladu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. Towards deep learning models resistant to adversarial attacks. In ICLR, 2018.</a:t>
              </a:r>
              <a:endParaRPr lang="ko-KR" altLang="en-US" sz="7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451FFE-648F-BB44-9A4E-767A2B627567}"/>
                </a:ext>
              </a:extLst>
            </p:cNvPr>
            <p:cNvSpPr txBox="1"/>
            <p:nvPr/>
          </p:nvSpPr>
          <p:spPr>
            <a:xfrm>
              <a:off x="-64360" y="6611779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[5]</a:t>
              </a:r>
              <a:endParaRPr lang="ko-KR" altLang="en-US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20FEC4-4F46-A94C-A93B-8B6EB5A32C67}"/>
              </a:ext>
            </a:extLst>
          </p:cNvPr>
          <p:cNvSpPr txBox="1"/>
          <p:nvPr/>
        </p:nvSpPr>
        <p:spPr>
          <a:xfrm>
            <a:off x="2697891" y="3792178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[5]</a:t>
            </a:r>
            <a:endParaRPr lang="ko-KR" altLang="en-US" sz="9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628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Introduction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Evaluate feature denoising on the ImageNet classification dataset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Adversarial perturbation is considered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altLang="ko-KR" sz="2000" b="1" dirty="0"/>
                  <a:t> norm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dirty="0"/>
                  <a:t>Allowed maximum value of </a:t>
                </a:r>
                <a14:m>
                  <m:oMath xmlns:m="http://schemas.openxmlformats.org/officeDocument/2006/math">
                    <m:r>
                      <a:rPr lang="ko-KR" altLang="en-US" sz="18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1800" dirty="0"/>
                  <a:t> to the each pixel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Baselines are ResNet-101/152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/>
                  <a:t>Add 4 denoising blocks to a </a:t>
                </a:r>
                <a:r>
                  <a:rPr lang="en-US" altLang="ko-KR" sz="1800" dirty="0" err="1"/>
                  <a:t>ResNet</a:t>
                </a:r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/>
                  <a:t>Each is added after the last residual block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ko-KR" sz="1800" dirty="0"/>
                  <a:t> respectly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/>
                  <a:t>Models are trained using author’s adversarial training implementation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600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2636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Introduction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ko-KR" altLang="en-US" b="1" dirty="0"/>
              <a:t> </a:t>
            </a:r>
            <a:r>
              <a:rPr kumimoji="1" lang="en-US" altLang="ko-KR" b="1" dirty="0"/>
              <a:t>Related Work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/>
              <a:t> Proposed Method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/>
              <a:t> Experimental Results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/>
              <a:t> Conclusion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400" b="1" dirty="0"/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endParaRPr lang="en-US" altLang="ko-KR" b="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36858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Against White-box Attacks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Conditions : Evaluate with </a:t>
                </a:r>
                <a14:m>
                  <m:oMath xmlns:m="http://schemas.openxmlformats.org/officeDocument/2006/math">
                    <m:r>
                      <a:rPr lang="ko-KR" altLang="en-US" sz="2000" b="1" i="1" dirty="0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altLang="ko-KR" sz="2000" b="1" dirty="0"/>
                  <a:t>, PGD attack iterations ranging from 10 to 2000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Main result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18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Compare with previous state-of-the –art ALP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Evaluated only under 10 iteration PGD attack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Baseline models are considerably better than the ALP result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C66F7C-30E2-5142-AFC9-798D0186B582}"/>
              </a:ext>
            </a:extLst>
          </p:cNvPr>
          <p:cNvGrpSpPr/>
          <p:nvPr/>
        </p:nvGrpSpPr>
        <p:grpSpPr>
          <a:xfrm>
            <a:off x="2317261" y="2420671"/>
            <a:ext cx="7033774" cy="2660288"/>
            <a:chOff x="1506377" y="2308527"/>
            <a:chExt cx="7657533" cy="28842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560C1C-14B2-40DB-8652-EE87F8879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377" y="2377882"/>
              <a:ext cx="7657533" cy="2814877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53009FC-6F6C-9941-9A67-FC1470A87FFD}"/>
                </a:ext>
              </a:extLst>
            </p:cNvPr>
            <p:cNvSpPr/>
            <p:nvPr/>
          </p:nvSpPr>
          <p:spPr>
            <a:xfrm>
              <a:off x="1506377" y="2308527"/>
              <a:ext cx="607095" cy="28842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536A76-20F9-8843-9F75-A47CA9BC5104}"/>
                </a:ext>
              </a:extLst>
            </p:cNvPr>
            <p:cNvSpPr/>
            <p:nvPr/>
          </p:nvSpPr>
          <p:spPr>
            <a:xfrm>
              <a:off x="5904393" y="2308528"/>
              <a:ext cx="607095" cy="28842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A689E77-627D-1440-B086-D3C73A2A606F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9601200" y="3761117"/>
            <a:ext cx="1062450" cy="4623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82DA06CC-6D03-3D4E-8228-C185EB80E921}"/>
              </a:ext>
            </a:extLst>
          </p:cNvPr>
          <p:cNvCxnSpPr>
            <a:cxnSpLocks/>
          </p:cNvCxnSpPr>
          <p:nvPr/>
        </p:nvCxnSpPr>
        <p:spPr>
          <a:xfrm flipH="1">
            <a:off x="9370043" y="3657838"/>
            <a:ext cx="1" cy="252000"/>
          </a:xfrm>
          <a:prstGeom prst="bentConnector3">
            <a:avLst>
              <a:gd name="adj1" fmla="val -228600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8BC86A-4660-3A49-9DAF-8471D002BABB}"/>
              </a:ext>
            </a:extLst>
          </p:cNvPr>
          <p:cNvSpPr txBox="1"/>
          <p:nvPr/>
        </p:nvSpPr>
        <p:spPr>
          <a:xfrm>
            <a:off x="9415261" y="4223473"/>
            <a:ext cx="249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baseline is very strong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32770-1682-AF4B-B145-9467750B8FEA}"/>
              </a:ext>
            </a:extLst>
          </p:cNvPr>
          <p:cNvSpPr txBox="1"/>
          <p:nvPr/>
        </p:nvSpPr>
        <p:spPr>
          <a:xfrm>
            <a:off x="1587350" y="6288692"/>
            <a:ext cx="53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Shows that adversarial training system is solid</a:t>
            </a:r>
          </a:p>
        </p:txBody>
      </p:sp>
    </p:spTree>
    <p:extLst>
      <p:ext uri="{BB962C8B-B14F-4D97-AF65-F5344CB8AC3E}">
        <p14:creationId xmlns:p14="http://schemas.microsoft.com/office/powerpoint/2010/main" val="1126543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Against White-box Attacks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Conditions : Evaluate with </a:t>
                </a:r>
                <a14:m>
                  <m:oMath xmlns:m="http://schemas.openxmlformats.org/officeDocument/2006/math">
                    <m:r>
                      <a:rPr lang="ko-KR" altLang="en-US" sz="2000" b="1" i="1" dirty="0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altLang="ko-KR" sz="2000" b="1" dirty="0"/>
                  <a:t>, PGD attack iterations ranging from 10 to 2000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Main result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1800" b="1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Proposed methods are robust even under 2000-iteration PGD attacks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The attacker performance diminished with 1000~2000 attack iterations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chemeClr val="accent1"/>
                    </a:solidFill>
                  </a:rPr>
                  <a:t>Consistence performance improvement introduced by the denoising blocks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altLang="ko-KR" sz="1800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8C66F7C-30E2-5142-AFC9-798D0186B582}"/>
              </a:ext>
            </a:extLst>
          </p:cNvPr>
          <p:cNvGrpSpPr/>
          <p:nvPr/>
        </p:nvGrpSpPr>
        <p:grpSpPr>
          <a:xfrm>
            <a:off x="2317261" y="2484640"/>
            <a:ext cx="7033774" cy="2596319"/>
            <a:chOff x="1506377" y="2377881"/>
            <a:chExt cx="7657533" cy="28148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560C1C-14B2-40DB-8652-EE87F8879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6377" y="2377882"/>
              <a:ext cx="7657533" cy="2814877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53009FC-6F6C-9941-9A67-FC1470A87FFD}"/>
                </a:ext>
              </a:extLst>
            </p:cNvPr>
            <p:cNvSpPr/>
            <p:nvPr/>
          </p:nvSpPr>
          <p:spPr>
            <a:xfrm>
              <a:off x="1506377" y="2377881"/>
              <a:ext cx="4328093" cy="1885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536A76-20F9-8843-9F75-A47CA9BC5104}"/>
                </a:ext>
              </a:extLst>
            </p:cNvPr>
            <p:cNvSpPr/>
            <p:nvPr/>
          </p:nvSpPr>
          <p:spPr>
            <a:xfrm>
              <a:off x="5941957" y="2377881"/>
              <a:ext cx="3221952" cy="1885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52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Against White-box Attacks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Conditions : Evaluate with </a:t>
                </a:r>
                <a14:m>
                  <m:oMath xmlns:m="http://schemas.openxmlformats.org/officeDocument/2006/math">
                    <m:r>
                      <a:rPr lang="ko-KR" altLang="en-US" sz="2000" b="1" i="1" dirty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altLang="ko-KR" sz="2000" b="1" dirty="0"/>
                  <a:t>, PGD attack iterations ranging from 10 to 100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Variants of denoising operations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1800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pic>
        <p:nvPicPr>
          <p:cNvPr id="12" name="내용 개체 틀 6">
            <a:extLst>
              <a:ext uri="{FF2B5EF4-FFF2-40B4-BE49-F238E27FC236}">
                <a16:creationId xmlns:a16="http://schemas.microsoft.com/office/drawing/2014/main" id="{FE8D384C-091E-D641-9478-812D188B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00" y="2541600"/>
            <a:ext cx="4159555" cy="3715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D831B-69F6-2743-844A-215295DB2A04}"/>
                  </a:ext>
                </a:extLst>
              </p:cNvPr>
              <p:cNvSpPr txBox="1"/>
              <p:nvPr/>
            </p:nvSpPr>
            <p:spPr>
              <a:xfrm>
                <a:off x="5590448" y="2657852"/>
                <a:ext cx="6385818" cy="2216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Add different kinds of blocks to baseline ResNet-152</a:t>
                </a: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 3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𝑓𝑖𝑙𝑡𝑒𝑟𝑖𝑛𝑔</m:t>
                    </m:r>
                  </m:oMath>
                </a14:m>
                <a:endParaRPr kumimoji="1" lang="en-US" altLang="ko-Kore-KR" sz="1600" dirty="0">
                  <a:latin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ko-Kore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𝑓𝑖𝑙𝑡𝑒𝑟𝑖𝑛𝑔</m:t>
                    </m:r>
                  </m:oMath>
                </a14:m>
                <a:endParaRPr kumimoji="1" lang="en-US" altLang="ko-Kore-KR" sz="1600" dirty="0">
                  <a:latin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kumimoji="1" lang="en-US" altLang="ko-Kore-KR" sz="1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𝑖𝑙𝑎𝑡𝑒𝑟𝑎𝑙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𝑓𝑖𝑙𝑡𝑒𝑟𝑖𝑛𝑔</m:t>
                    </m:r>
                  </m:oMath>
                </a14:m>
                <a:endParaRPr kumimoji="1" lang="en-US" altLang="ko-Kore-KR" sz="1600" dirty="0">
                  <a:latin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𝑁𝑜𝑛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a:rPr kumimoji="1" lang="en-US" altLang="ko-Kore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</a:rPr>
                      <m:t>𝑓𝑖𝑙𝑡𝑒𝑟𝑖𝑛𝑔</m:t>
                    </m:r>
                  </m:oMath>
                </a14:m>
                <a:endParaRPr kumimoji="1" lang="en-US" altLang="ko-Kore-KR" sz="1600" dirty="0">
                  <a:latin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Add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𝑛𝑢𝑙𝑙</m:t>
                    </m:r>
                  </m:oMath>
                </a14:m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 version of the denoising block</a:t>
                </a: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Residual block only contains a single 1x1 convolution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D831B-69F6-2743-844A-215295DB2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448" y="2657852"/>
                <a:ext cx="6385818" cy="2216569"/>
              </a:xfrm>
              <a:prstGeom prst="rect">
                <a:avLst/>
              </a:prstGeom>
              <a:blipFill>
                <a:blip r:embed="rId5"/>
                <a:stretch>
                  <a:fillRect l="-573" b="-24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FA0E3E-3A53-FB46-AF22-457A09187FE5}"/>
              </a:ext>
            </a:extLst>
          </p:cNvPr>
          <p:cNvGrpSpPr/>
          <p:nvPr/>
        </p:nvGrpSpPr>
        <p:grpSpPr>
          <a:xfrm>
            <a:off x="0" y="6637216"/>
            <a:ext cx="9163910" cy="230832"/>
            <a:chOff x="-64360" y="6611779"/>
            <a:chExt cx="9163910" cy="2308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950374-6F09-4A4B-A73C-2A7F4D44C9CC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K. He, X. Zhang, S. Ren, and J. Sun. Deep residual learning for image recognition. In CVPR, 2016.</a:t>
              </a:r>
              <a:endParaRPr lang="ko-KR" altLang="en-US" sz="7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D29380-6C0C-BE4C-968D-DD974396369F}"/>
                </a:ext>
              </a:extLst>
            </p:cNvPr>
            <p:cNvSpPr txBox="1"/>
            <p:nvPr/>
          </p:nvSpPr>
          <p:spPr>
            <a:xfrm>
              <a:off x="-64360" y="6611779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[6]</a:t>
              </a:r>
              <a:endParaRPr lang="ko-KR" altLang="en-US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8CF6C2-F074-F446-9E15-D13676729938}"/>
              </a:ext>
            </a:extLst>
          </p:cNvPr>
          <p:cNvSpPr txBox="1"/>
          <p:nvPr/>
        </p:nvSpPr>
        <p:spPr>
          <a:xfrm>
            <a:off x="8499874" y="4763911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[6]</a:t>
            </a:r>
            <a:endParaRPr lang="ko-KR" altLang="en-US" sz="9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419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Against White-box Attacks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Conditions : Evaluate with </a:t>
                </a:r>
                <a14:m>
                  <m:oMath xmlns:m="http://schemas.openxmlformats.org/officeDocument/2006/math">
                    <m:r>
                      <a:rPr lang="ko-KR" altLang="en-US" sz="2000" b="1" i="1" dirty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𝟏𝟔</m:t>
                    </m:r>
                  </m:oMath>
                </a14:m>
                <a:r>
                  <a:rPr lang="en-US" altLang="ko-KR" sz="2000" b="1" dirty="0"/>
                  <a:t>, PGD attack iterations ranging from 10 to 100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Variants of denoising operations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1800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23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pic>
        <p:nvPicPr>
          <p:cNvPr id="12" name="내용 개체 틀 6">
            <a:extLst>
              <a:ext uri="{FF2B5EF4-FFF2-40B4-BE49-F238E27FC236}">
                <a16:creationId xmlns:a16="http://schemas.microsoft.com/office/drawing/2014/main" id="{FE8D384C-091E-D641-9478-812D188B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27" y="2543003"/>
            <a:ext cx="4159555" cy="3715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D831B-69F6-2743-844A-215295DB2A04}"/>
              </a:ext>
            </a:extLst>
          </p:cNvPr>
          <p:cNvSpPr txBox="1"/>
          <p:nvPr/>
        </p:nvSpPr>
        <p:spPr>
          <a:xfrm>
            <a:off x="5590448" y="2638880"/>
            <a:ext cx="6385818" cy="2731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ko-Kore-KR" dirty="0">
                <a:latin typeface="KoPub돋움체_Pro Medium" panose="00000600000000000000" pitchFamily="50" charset="-127"/>
              </a:rPr>
              <a:t>All of the denoising operations have the better accuracy than 3 baseline model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Show that feature denoising appears to be a useful for adversarial robustness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endParaRPr kumimoji="1" lang="en-US" altLang="ko-Kore-KR" dirty="0">
              <a:latin typeface="KoPub돋움체_Pro Medium" panose="00000600000000000000" pitchFamily="50" charset="-127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ko-Kore-KR" dirty="0">
                <a:latin typeface="KoPub돋움체_Pro Medium" panose="00000600000000000000" pitchFamily="50" charset="-127"/>
              </a:rPr>
              <a:t>The best-performing model is the non-local(Gaussian) version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ko-Kore-KR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328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Against White-box Attacks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Design decisions of the denoising block</a:t>
            </a:r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The importance of 1x1 convolution &amp; residual connection</a:t>
            </a:r>
          </a:p>
          <a:p>
            <a:pPr lvl="1">
              <a:lnSpc>
                <a:spcPct val="100000"/>
              </a:lnSpc>
            </a:pPr>
            <a:endParaRPr lang="en-US" altLang="ko-KR" sz="1800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24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D831B-69F6-2743-844A-215295DB2A04}"/>
              </a:ext>
            </a:extLst>
          </p:cNvPr>
          <p:cNvSpPr txBox="1"/>
          <p:nvPr/>
        </p:nvSpPr>
        <p:spPr>
          <a:xfrm>
            <a:off x="4277482" y="2398866"/>
            <a:ext cx="8582826" cy="9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ko-Kore-KR" dirty="0">
                <a:latin typeface="KoPub돋움체_Pro Medium" panose="00000600000000000000" pitchFamily="50" charset="-127"/>
              </a:rPr>
              <a:t>The denoising block has a 1x1 layer and a residual connection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Both components do not perform denoising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But important for the denoising blocks to work well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976E9E2-EB20-2343-8806-09DA799B4EEF}"/>
              </a:ext>
            </a:extLst>
          </p:cNvPr>
          <p:cNvGrpSpPr/>
          <p:nvPr/>
        </p:nvGrpSpPr>
        <p:grpSpPr>
          <a:xfrm>
            <a:off x="1387873" y="1929226"/>
            <a:ext cx="3070840" cy="1942841"/>
            <a:chOff x="1460699" y="2022554"/>
            <a:chExt cx="4064416" cy="234970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A8E2DEE-6655-3F49-A17C-5193EDD3E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0699" y="2022554"/>
              <a:ext cx="1724266" cy="2295845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CC9D976-A02E-DB41-BD5E-6B29270D0D7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1628746" y="4033317"/>
              <a:ext cx="1556219" cy="1714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7E0868B-4293-8C46-B0D3-FDB0527C5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2139" y="2586304"/>
              <a:ext cx="135732" cy="2165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F3EB1A-B6A5-FB49-ADCA-F9E1800F8E95}"/>
                </a:ext>
              </a:extLst>
            </p:cNvPr>
            <p:cNvSpPr txBox="1"/>
            <p:nvPr/>
          </p:nvSpPr>
          <p:spPr>
            <a:xfrm>
              <a:off x="3184965" y="4037252"/>
              <a:ext cx="2340150" cy="335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Residual connection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2E6927-8BC0-F84E-8AE1-37DBAAC888B4}"/>
              </a:ext>
            </a:extLst>
          </p:cNvPr>
          <p:cNvGrpSpPr/>
          <p:nvPr/>
        </p:nvGrpSpPr>
        <p:grpSpPr>
          <a:xfrm>
            <a:off x="1079163" y="4269133"/>
            <a:ext cx="9529495" cy="1551771"/>
            <a:chOff x="1079163" y="4317685"/>
            <a:chExt cx="9529495" cy="155177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5E0A23F-4B6C-E542-A7BC-5E0DA915F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163" y="4317685"/>
              <a:ext cx="3905186" cy="108331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FAA126-07D6-E940-BFA0-7689D6F331B3}"/>
                </a:ext>
              </a:extLst>
            </p:cNvPr>
            <p:cNvSpPr txBox="1"/>
            <p:nvPr/>
          </p:nvSpPr>
          <p:spPr>
            <a:xfrm>
              <a:off x="5144811" y="4317685"/>
              <a:ext cx="5463847" cy="15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Ø"/>
              </a:pPr>
              <a:r>
                <a:rPr kumimoji="1" lang="en-US" altLang="ko-Kore-KR" sz="1600" dirty="0">
                  <a:latin typeface="KoPub돋움체_Pro Medium" panose="00000600000000000000" pitchFamily="50" charset="-127"/>
                </a:rPr>
                <a:t>Removing the 1x1 convolution in the denoising block</a:t>
              </a:r>
            </a:p>
            <a:p>
              <a:pPr marL="742950" lvl="1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en-US" altLang="ko-Kore-KR" sz="1600" dirty="0">
                  <a:latin typeface="KoPub돋움체_Pro Medium" panose="00000600000000000000" pitchFamily="50" charset="-127"/>
                </a:rPr>
                <a:t>Accuracy drop considerably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Ø"/>
              </a:pPr>
              <a:r>
                <a:rPr kumimoji="1" lang="en-US" altLang="ko-Kore-KR" sz="1600" dirty="0">
                  <a:latin typeface="KoPub돋움체_Pro Medium" panose="00000600000000000000" pitchFamily="50" charset="-127"/>
                </a:rPr>
                <a:t>Removing the residual connection</a:t>
              </a:r>
            </a:p>
            <a:p>
              <a:pPr marL="742950" lvl="1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en-US" altLang="ko-Kore-KR" sz="1600" dirty="0">
                  <a:latin typeface="KoPub돋움체_Pro Medium" panose="00000600000000000000" pitchFamily="50" charset="-127"/>
                </a:rPr>
                <a:t>Makes training unstable</a:t>
              </a:r>
            </a:p>
            <a:p>
              <a:pPr marL="742950" lvl="1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kumimoji="1" lang="en-US" altLang="ko-Kore-KR" sz="1600" dirty="0">
                  <a:latin typeface="KoPub돋움체_Pro Medium" panose="00000600000000000000" pitchFamily="50" charset="-127"/>
                </a:rPr>
                <a:t>Loss does not decrease in adversarial training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6B1D5-8B64-4B4B-B6D2-E16527DC3D88}"/>
              </a:ext>
            </a:extLst>
          </p:cNvPr>
          <p:cNvSpPr txBox="1"/>
          <p:nvPr/>
        </p:nvSpPr>
        <p:spPr>
          <a:xfrm>
            <a:off x="1079163" y="5850978"/>
            <a:ext cx="8895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</a:t>
            </a:r>
            <a:r>
              <a:rPr lang="en-US" altLang="ko-KR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suggest that denoising features in itself is not sufficient</a:t>
            </a:r>
          </a:p>
          <a:p>
            <a:r>
              <a:rPr lang="ko-KR" altLang="en-US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</a:t>
            </a:r>
            <a:r>
              <a:rPr lang="en-US" altLang="ko-KR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essential to properly combine the denoised features with the original features</a:t>
            </a:r>
          </a:p>
        </p:txBody>
      </p:sp>
    </p:spTree>
    <p:extLst>
      <p:ext uri="{BB962C8B-B14F-4D97-AF65-F5344CB8AC3E}">
        <p14:creationId xmlns:p14="http://schemas.microsoft.com/office/powerpoint/2010/main" val="3655852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2400" b="1" dirty="0"/>
                  <a:t> Against Black-box Attacks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/>
                  <a:t>Conditions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defense from the 5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𝑏𝑒𝑠𝑡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𝑎𝑡𝑡𝑎𝑐𝑘𝑒𝑟𝑠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of the 2017 CAAD competition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Maximum perturbation : </a:t>
                </a:r>
                <a14:m>
                  <m:oMath xmlns:m="http://schemas.openxmlformats.org/officeDocument/2006/math">
                    <m:r>
                      <a:rPr lang="ko-KR" altLang="en-US" sz="1800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US" altLang="ko-KR" sz="1800" dirty="0"/>
                  <a:t>, models are trained with </a:t>
                </a:r>
                <a14:m>
                  <m:oMath xmlns:m="http://schemas.openxmlformats.org/officeDocument/2006/math">
                    <m:r>
                      <a:rPr lang="ko-KR" altLang="en-US" sz="1800" i="1" dirty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altLang="ko-KR" sz="1800" dirty="0"/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/>
                  <a:t>“</a:t>
                </a:r>
                <a:r>
                  <a:rPr lang="en-US" altLang="ko-KR" sz="1800" b="1" dirty="0"/>
                  <a:t>All or nothing</a:t>
                </a:r>
                <a:r>
                  <a:rPr lang="en-US" altLang="ko-KR" sz="1800" dirty="0"/>
                  <a:t>” : assume that correctly classified only if the model correctly classifies all adversarial image created by all attackers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/>
              </a:p>
              <a:p>
                <a:pPr lvl="1">
                  <a:lnSpc>
                    <a:spcPct val="100000"/>
                  </a:lnSpc>
                </a:pPr>
                <a:endParaRPr lang="en-US" altLang="ko-KR" sz="1800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769" t="-9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25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7BC02E-131B-DE46-8100-75AB7A55BB1C}"/>
              </a:ext>
            </a:extLst>
          </p:cNvPr>
          <p:cNvGrpSpPr/>
          <p:nvPr/>
        </p:nvGrpSpPr>
        <p:grpSpPr>
          <a:xfrm>
            <a:off x="0" y="6637216"/>
            <a:ext cx="9163910" cy="230832"/>
            <a:chOff x="-64360" y="6611779"/>
            <a:chExt cx="9163910" cy="2308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2C66B3-EC8E-974B-95C8-BAAF0EC9DF3F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K. Dabo, A.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Foi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, V.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Katkovnik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, and K.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Egiazarian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. Image denoising by sparse 3-d transform-domain collaborative filtering. TIP, 16(8):2080–2095, 2007.</a:t>
              </a:r>
              <a:r>
                <a:rPr lang="en-US" altLang="ko-KR" sz="7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.</a:t>
              </a:r>
              <a:endParaRPr lang="ko-KR" altLang="en-US" sz="7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657B7B-788D-6D49-9BEC-557E059E9C8C}"/>
                </a:ext>
              </a:extLst>
            </p:cNvPr>
            <p:cNvSpPr txBox="1"/>
            <p:nvPr/>
          </p:nvSpPr>
          <p:spPr>
            <a:xfrm>
              <a:off x="-64360" y="6611779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[1]</a:t>
              </a:r>
              <a:endParaRPr lang="ko-KR" altLang="en-US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E1A767-299A-2C44-B7F4-D056CC30F96A}"/>
              </a:ext>
            </a:extLst>
          </p:cNvPr>
          <p:cNvGrpSpPr/>
          <p:nvPr/>
        </p:nvGrpSpPr>
        <p:grpSpPr>
          <a:xfrm>
            <a:off x="1631029" y="3441402"/>
            <a:ext cx="10345237" cy="2152950"/>
            <a:chOff x="1672058" y="2831119"/>
            <a:chExt cx="10345237" cy="2152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ED831B-69F6-2743-844A-215295DB2A04}"/>
                </a:ext>
              </a:extLst>
            </p:cNvPr>
            <p:cNvSpPr txBox="1"/>
            <p:nvPr/>
          </p:nvSpPr>
          <p:spPr>
            <a:xfrm>
              <a:off x="6287423" y="2831119"/>
              <a:ext cx="5729872" cy="1847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Ø"/>
              </a:pPr>
              <a:r>
                <a:rPr kumimoji="1" lang="en-US" altLang="ko-Kore-KR" sz="1600" dirty="0">
                  <a:latin typeface="KoPub돋움체_Pro Medium" panose="00000600000000000000" pitchFamily="50" charset="-127"/>
                </a:rPr>
                <a:t>CAAD winner has only 0.04% accuracy 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Ø"/>
              </a:pPr>
              <a:endParaRPr kumimoji="1" lang="en-US" altLang="ko-Kore-KR" sz="1600" dirty="0">
                <a:latin typeface="KoPub돋움체_Pro Medium" panose="00000600000000000000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Ø"/>
              </a:pPr>
              <a:r>
                <a:rPr kumimoji="1" lang="en-US" altLang="ko-Kore-KR" sz="1600" dirty="0">
                  <a:latin typeface="KoPub돋움체_Pro Medium" panose="00000600000000000000" pitchFamily="50" charset="-127"/>
                </a:rPr>
                <a:t>Suggest that a successful implementation of adversarial training is critical for adversarial robustness</a:t>
              </a: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Ø"/>
              </a:pPr>
              <a:endParaRPr kumimoji="1" lang="en-US" altLang="ko-Kore-KR" sz="1600" dirty="0">
                <a:latin typeface="KoPub돋움체_Pro Medium" panose="00000600000000000000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Ø"/>
              </a:pPr>
              <a:r>
                <a:rPr kumimoji="1" lang="en-US" altLang="ko-Kore-KR" sz="1600" dirty="0">
                  <a:latin typeface="KoPub돋움체_Pro Medium" panose="00000600000000000000" pitchFamily="50" charset="-127"/>
                </a:rPr>
                <a:t>Add denoising blocks to all residual blocks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E95BBF3-76C0-9847-9BD9-0BBCC6B67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2058" y="2831119"/>
              <a:ext cx="4467849" cy="21529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0FE92B8-9C4B-4D43-875C-3614D0BAD0DB}"/>
              </a:ext>
            </a:extLst>
          </p:cNvPr>
          <p:cNvSpPr txBox="1"/>
          <p:nvPr/>
        </p:nvSpPr>
        <p:spPr>
          <a:xfrm>
            <a:off x="8241324" y="2109292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[1]</a:t>
            </a:r>
            <a:endParaRPr lang="ko-KR" altLang="en-US" sz="9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517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Experimental Results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Denoising Blocks in Non-Adversarial Settings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Non-</a:t>
            </a:r>
            <a:r>
              <a:rPr lang="en-US" altLang="ko-KR" sz="2000" b="1" dirty="0" err="1"/>
              <a:t>adversarially</a:t>
            </a:r>
            <a:r>
              <a:rPr lang="en-US" altLang="ko-KR" sz="2000" b="1" dirty="0"/>
              <a:t> trained models</a:t>
            </a:r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lvl="1">
              <a:lnSpc>
                <a:spcPct val="100000"/>
              </a:lnSpc>
            </a:pPr>
            <a:endParaRPr lang="en-US" altLang="ko-KR" sz="2000" b="1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00" b="1" dirty="0"/>
          </a:p>
          <a:p>
            <a:pPr lvl="1">
              <a:lnSpc>
                <a:spcPct val="100000"/>
              </a:lnSpc>
            </a:pPr>
            <a:endParaRPr lang="en-US" altLang="ko-KR" sz="1800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26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D831B-69F6-2743-844A-215295DB2A04}"/>
                  </a:ext>
                </a:extLst>
              </p:cNvPr>
              <p:cNvSpPr txBox="1"/>
              <p:nvPr/>
            </p:nvSpPr>
            <p:spPr>
              <a:xfrm>
                <a:off x="5311259" y="2765618"/>
                <a:ext cx="6880741" cy="2030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The networks are trained without adversarial training for the classification of clean images (R-152 baseline)</a:t>
                </a: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endParaRPr kumimoji="1" lang="en-US" altLang="ko-Kore-KR" dirty="0">
                  <a:latin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Denoising blocks have no obvious advantage over the baseline R-152</a:t>
                </a: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All results are in the range of about </a:t>
                </a:r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0.2%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ED831B-69F6-2743-844A-215295DB2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259" y="2765618"/>
                <a:ext cx="6880741" cy="2030812"/>
              </a:xfrm>
              <a:prstGeom prst="rect">
                <a:avLst/>
              </a:prstGeom>
              <a:blipFill>
                <a:blip r:embed="rId3"/>
                <a:stretch>
                  <a:fillRect l="-552" b="-31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F76B1D5-8B64-4B4B-B6D2-E16527DC3D88}"/>
              </a:ext>
            </a:extLst>
          </p:cNvPr>
          <p:cNvSpPr txBox="1"/>
          <p:nvPr/>
        </p:nvSpPr>
        <p:spPr>
          <a:xfrm>
            <a:off x="1079163" y="5169308"/>
            <a:ext cx="1061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</a:t>
            </a:r>
            <a:r>
              <a:rPr lang="en-US" altLang="ko-KR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Denoising blocks could have special advantages in settings that require adversarial robustness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B2381D-0A95-9646-9664-8A1CDDD3E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88" y="2446403"/>
            <a:ext cx="4029637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Conclusions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312769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Conclusions about this Paper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sz="20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Focus on the noisy appearance of feature maps from adversarial images</a:t>
            </a:r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Propose the potential of feature denoising for improving the adversarial robustness of convolutional networks</a:t>
            </a:r>
          </a:p>
          <a:p>
            <a:pPr lvl="1">
              <a:lnSpc>
                <a:spcPct val="100000"/>
              </a:lnSpc>
            </a:pPr>
            <a:endParaRPr kumimoji="1" lang="en-US" altLang="ko-KR" sz="20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</a:rPr>
              <a:t>They suggest the certain architecture designs (denoising blocks) that are particularly good for adversarial robustness</a:t>
            </a: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</a:rPr>
              <a:t>When combined with adversarial training, these particular architecture designs are more appropriate for modeling the distribution of adversarial images</a:t>
            </a: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27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630755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54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Adversarial attack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Definition of adversarial attack</a:t>
            </a:r>
            <a:endParaRPr kumimoji="1" lang="en-US" altLang="ko-KR" b="1" dirty="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dirty="0"/>
              <a:t>add small perturbations to images that lead classification systems into making incorrect prediction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dirty="0"/>
              <a:t>Perturbations are imperceptible or perceived as small noise in the image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dirty="0"/>
              <a:t>effective against convolutional network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dirty="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dirty="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dirty="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dirty="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dirty="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dirty="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dirty="0"/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dirty="0"/>
              <a:t>Demonstrate that networks perform computations that are dramatically different from those in human brain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kumimoji="1" lang="en-US" altLang="ko-KR" sz="2000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EA1C1CD-F73A-7041-944A-DA249AA2FC18}"/>
              </a:ext>
            </a:extLst>
          </p:cNvPr>
          <p:cNvGrpSpPr/>
          <p:nvPr/>
        </p:nvGrpSpPr>
        <p:grpSpPr>
          <a:xfrm>
            <a:off x="0" y="6637216"/>
            <a:ext cx="9163910" cy="230832"/>
            <a:chOff x="-64360" y="6611779"/>
            <a:chExt cx="9163910" cy="2308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EB5EFD-7736-274C-BD7B-9047CB6E8D54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K. Dabo, A.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Foi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, V.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Katkovnik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, and K.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Egiazarian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. Image denoising by sparse 3-d transform-domain collaborative filtering. TIP, 16(8):2080–2095, 2007.</a:t>
              </a:r>
              <a:r>
                <a:rPr lang="en-US" altLang="ko-KR" sz="7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.</a:t>
              </a:r>
              <a:endParaRPr lang="ko-KR" altLang="en-US" sz="7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6D94BD-7189-CB4E-BEB0-7409C0E2E0CA}"/>
                </a:ext>
              </a:extLst>
            </p:cNvPr>
            <p:cNvSpPr txBox="1"/>
            <p:nvPr/>
          </p:nvSpPr>
          <p:spPr>
            <a:xfrm>
              <a:off x="-64360" y="6611779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[1]</a:t>
              </a:r>
              <a:endParaRPr lang="ko-KR" altLang="en-US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1EAF05-BBAA-CC4E-990C-C0331060BAF9}"/>
              </a:ext>
            </a:extLst>
          </p:cNvPr>
          <p:cNvGrpSpPr/>
          <p:nvPr/>
        </p:nvGrpSpPr>
        <p:grpSpPr>
          <a:xfrm>
            <a:off x="1863858" y="3310460"/>
            <a:ext cx="10017018" cy="2098572"/>
            <a:chOff x="1303450" y="2051815"/>
            <a:chExt cx="10017018" cy="2098572"/>
          </a:xfrm>
        </p:grpSpPr>
        <p:pic>
          <p:nvPicPr>
            <p:cNvPr id="11" name="그림 10" descr="텍스트, 다른이(가) 표시된 사진&#10;&#10;자동 생성된 설명">
              <a:extLst>
                <a:ext uri="{FF2B5EF4-FFF2-40B4-BE49-F238E27FC236}">
                  <a16:creationId xmlns:a16="http://schemas.microsoft.com/office/drawing/2014/main" id="{6EAAB726-1674-E74B-9A0E-16FDB1E51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926"/>
            <a:stretch/>
          </p:blipFill>
          <p:spPr>
            <a:xfrm>
              <a:off x="1303450" y="2198491"/>
              <a:ext cx="4680610" cy="1632421"/>
            </a:xfrm>
            <a:prstGeom prst="rect">
              <a:avLst/>
            </a:prstGeom>
          </p:spPr>
        </p:pic>
        <p:pic>
          <p:nvPicPr>
            <p:cNvPr id="26" name="그림 25" descr="텍스트, 다른이(가) 표시된 사진&#10;&#10;자동 생성된 설명">
              <a:extLst>
                <a:ext uri="{FF2B5EF4-FFF2-40B4-BE49-F238E27FC236}">
                  <a16:creationId xmlns:a16="http://schemas.microsoft.com/office/drawing/2014/main" id="{2A16CDBD-72CB-0A48-B3B3-453BFEA21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926"/>
            <a:stretch/>
          </p:blipFill>
          <p:spPr>
            <a:xfrm>
              <a:off x="6639858" y="2198491"/>
              <a:ext cx="4680610" cy="163242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3A2BEB-4530-D64B-B696-C6F75CDA2EC4}"/>
                </a:ext>
              </a:extLst>
            </p:cNvPr>
            <p:cNvSpPr txBox="1"/>
            <p:nvPr/>
          </p:nvSpPr>
          <p:spPr>
            <a:xfrm>
              <a:off x="11028368" y="2051815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[1]</a:t>
              </a:r>
              <a:endParaRPr lang="ko-KR" altLang="en-US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93EF00-75BD-416E-9B87-0425E61DD88D}"/>
                </a:ext>
              </a:extLst>
            </p:cNvPr>
            <p:cNvSpPr txBox="1"/>
            <p:nvPr/>
          </p:nvSpPr>
          <p:spPr>
            <a:xfrm>
              <a:off x="1433217" y="3857999"/>
              <a:ext cx="1260281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Original</a:t>
              </a:r>
              <a:r>
                <a:rPr lang="ko-KR" altLang="en-US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</a:t>
              </a:r>
              <a:r>
                <a:rPr lang="en-US" altLang="ko-KR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image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32E700-4FF7-4D1D-8C52-00DEE3F9A1D4}"/>
                </a:ext>
              </a:extLst>
            </p:cNvPr>
            <p:cNvSpPr txBox="1"/>
            <p:nvPr/>
          </p:nvSpPr>
          <p:spPr>
            <a:xfrm>
              <a:off x="3099377" y="3857999"/>
              <a:ext cx="1088760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perturbation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79AEF0-3F85-4771-ADA6-C30E037D88DC}"/>
                </a:ext>
              </a:extLst>
            </p:cNvPr>
            <p:cNvSpPr txBox="1"/>
            <p:nvPr/>
          </p:nvSpPr>
          <p:spPr>
            <a:xfrm>
              <a:off x="4519689" y="3857999"/>
              <a:ext cx="1423723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Perturbed image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1967F8-1D26-4EF7-8F44-3D2AB2B318EA}"/>
                </a:ext>
              </a:extLst>
            </p:cNvPr>
            <p:cNvSpPr txBox="1"/>
            <p:nvPr/>
          </p:nvSpPr>
          <p:spPr>
            <a:xfrm>
              <a:off x="6742408" y="3857999"/>
              <a:ext cx="1260281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Original</a:t>
              </a:r>
              <a:r>
                <a:rPr lang="ko-KR" altLang="en-US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</a:t>
              </a:r>
              <a:r>
                <a:rPr lang="en-US" altLang="ko-KR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image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223815-CA7C-4352-B98A-593FD2549EDC}"/>
                </a:ext>
              </a:extLst>
            </p:cNvPr>
            <p:cNvSpPr txBox="1"/>
            <p:nvPr/>
          </p:nvSpPr>
          <p:spPr>
            <a:xfrm>
              <a:off x="8408568" y="3857999"/>
              <a:ext cx="1088760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perturbation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965A17-7C8C-41B8-A574-2268174C16B7}"/>
                </a:ext>
              </a:extLst>
            </p:cNvPr>
            <p:cNvSpPr txBox="1"/>
            <p:nvPr/>
          </p:nvSpPr>
          <p:spPr>
            <a:xfrm>
              <a:off x="9828880" y="3857999"/>
              <a:ext cx="1423723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Perturbed image</a:t>
              </a:r>
            </a:p>
          </p:txBody>
        </p:sp>
        <p:sp>
          <p:nvSpPr>
            <p:cNvPr id="2" name="더하기 기호 1">
              <a:extLst>
                <a:ext uri="{FF2B5EF4-FFF2-40B4-BE49-F238E27FC236}">
                  <a16:creationId xmlns:a16="http://schemas.microsoft.com/office/drawing/2014/main" id="{257342F3-50EF-4116-B7EC-CC37CE0EBE97}"/>
                </a:ext>
              </a:extLst>
            </p:cNvPr>
            <p:cNvSpPr/>
            <p:nvPr/>
          </p:nvSpPr>
          <p:spPr>
            <a:xfrm>
              <a:off x="2764465" y="2893628"/>
              <a:ext cx="147600" cy="147600"/>
            </a:xfrm>
            <a:prstGeom prst="mathPlus">
              <a:avLst>
                <a:gd name="adj1" fmla="val 972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4" name="같음 기호 3">
              <a:extLst>
                <a:ext uri="{FF2B5EF4-FFF2-40B4-BE49-F238E27FC236}">
                  <a16:creationId xmlns:a16="http://schemas.microsoft.com/office/drawing/2014/main" id="{C3888DAA-FC0B-4080-805B-C2279818E4BB}"/>
                </a:ext>
              </a:extLst>
            </p:cNvPr>
            <p:cNvSpPr/>
            <p:nvPr/>
          </p:nvSpPr>
          <p:spPr>
            <a:xfrm>
              <a:off x="4369353" y="2867101"/>
              <a:ext cx="147600" cy="147600"/>
            </a:xfrm>
            <a:prstGeom prst="mathEqual">
              <a:avLst>
                <a:gd name="adj1" fmla="val 8808"/>
                <a:gd name="adj2" fmla="val 117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20" name="더하기 기호 19">
              <a:extLst>
                <a:ext uri="{FF2B5EF4-FFF2-40B4-BE49-F238E27FC236}">
                  <a16:creationId xmlns:a16="http://schemas.microsoft.com/office/drawing/2014/main" id="{9F4449DD-B151-4F6D-8A71-CA9A7AD45C91}"/>
                </a:ext>
              </a:extLst>
            </p:cNvPr>
            <p:cNvSpPr/>
            <p:nvPr/>
          </p:nvSpPr>
          <p:spPr>
            <a:xfrm>
              <a:off x="8094920" y="2898428"/>
              <a:ext cx="147600" cy="147600"/>
            </a:xfrm>
            <a:prstGeom prst="mathPlus">
              <a:avLst>
                <a:gd name="adj1" fmla="val 972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21" name="같음 기호 20">
              <a:extLst>
                <a:ext uri="{FF2B5EF4-FFF2-40B4-BE49-F238E27FC236}">
                  <a16:creationId xmlns:a16="http://schemas.microsoft.com/office/drawing/2014/main" id="{514DBEC6-FC98-47E9-A6EF-66D8380F2812}"/>
                </a:ext>
              </a:extLst>
            </p:cNvPr>
            <p:cNvSpPr/>
            <p:nvPr/>
          </p:nvSpPr>
          <p:spPr>
            <a:xfrm>
              <a:off x="9699808" y="2871901"/>
              <a:ext cx="147600" cy="147600"/>
            </a:xfrm>
            <a:prstGeom prst="mathEqual">
              <a:avLst>
                <a:gd name="adj1" fmla="val 8808"/>
                <a:gd name="adj2" fmla="val 1176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0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Adversarial attack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Type of adversarial attack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White-box attack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The attacker knows all the information about the network architecture (all parameters)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Attack the network based on the gradient of the network loss function (maximize loss)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Hard to defense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kumimoji="1" lang="en-US" altLang="ko-KR" sz="1600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Black-box attack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kumimoji="1" lang="en-US" altLang="ko-KR" sz="1600" dirty="0"/>
              <a:t>The attacker attacks without knowing the information on the model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kumimoji="1" lang="en-US" altLang="ko-KR" sz="1600" dirty="0"/>
              <a:t>Only observe the network output on some inputs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kumimoji="1" lang="en-US" altLang="ko-KR" sz="1600" dirty="0"/>
              <a:t>Attack the network based on greedy local search on the actual gradient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kumimoji="1" lang="en-US" altLang="ko-KR" sz="1600" dirty="0"/>
              <a:t>Relatively easy to defense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kumimoji="1" lang="en-US" altLang="ko-KR" sz="1600" dirty="0"/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kumimoji="1" lang="en-US" altLang="ko-KR" sz="2000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97759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Motivation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Feature Map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marL="914400" lvl="2" indent="0">
              <a:lnSpc>
                <a:spcPct val="100000"/>
              </a:lnSpc>
              <a:buNone/>
            </a:pPr>
            <a:endParaRPr kumimoji="1" lang="en-US" altLang="ko-KR" sz="1800" b="1" dirty="0"/>
          </a:p>
          <a:p>
            <a:pPr marL="1371600" lvl="3" indent="0">
              <a:lnSpc>
                <a:spcPct val="100000"/>
              </a:lnSpc>
              <a:buNone/>
            </a:pPr>
            <a:endParaRPr kumimoji="1" lang="en-US" altLang="ko-KR" b="1" dirty="0"/>
          </a:p>
          <a:p>
            <a:pPr marL="1371600" lvl="3" indent="0">
              <a:lnSpc>
                <a:spcPct val="100000"/>
              </a:lnSpc>
              <a:buNone/>
            </a:pPr>
            <a:endParaRPr kumimoji="1" lang="en-US" altLang="ko-KR" sz="500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Randomly selected feature map of a </a:t>
            </a:r>
            <a:r>
              <a:rPr kumimoji="1" lang="en-US" altLang="ko-KR" sz="1800" dirty="0" err="1"/>
              <a:t>ResNet</a:t>
            </a:r>
            <a:r>
              <a:rPr kumimoji="1" lang="en-US" altLang="ko-KR" sz="1800" dirty="0"/>
              <a:t> architecture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/>
              <a:t>Clean image feature map (left image)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features appear to focus primarily on semantically informative content in the image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800" dirty="0" err="1"/>
              <a:t>Adversarially</a:t>
            </a:r>
            <a:r>
              <a:rPr kumimoji="1" lang="en-US" altLang="ko-KR" sz="1800" dirty="0"/>
              <a:t> perturbed counterpart (right image)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Adversarial perturbations are small in the pixel space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kumimoji="1" lang="en-US" altLang="ko-KR" sz="1600" dirty="0"/>
              <a:t>Perturbations are substantial noise in the feature maps of the network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600" dirty="0"/>
              <a:t>Features are activated across irrelevant regions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kumimoji="1" lang="en-US" altLang="ko-KR" sz="2000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1869F8-D5D9-4593-B3F0-FBF625D49B7D}"/>
              </a:ext>
            </a:extLst>
          </p:cNvPr>
          <p:cNvGrpSpPr/>
          <p:nvPr/>
        </p:nvGrpSpPr>
        <p:grpSpPr>
          <a:xfrm>
            <a:off x="1811251" y="2009898"/>
            <a:ext cx="8789410" cy="1987940"/>
            <a:chOff x="2045168" y="1986718"/>
            <a:chExt cx="8814186" cy="19421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3399AEC-5DF3-4757-A207-A488FB3D3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412" b="49271"/>
            <a:stretch/>
          </p:blipFill>
          <p:spPr>
            <a:xfrm>
              <a:off x="2045168" y="1986718"/>
              <a:ext cx="3848637" cy="194214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A08AD1A-0C27-443F-A949-D84A8500D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729"/>
            <a:stretch/>
          </p:blipFill>
          <p:spPr>
            <a:xfrm>
              <a:off x="7010717" y="2093606"/>
              <a:ext cx="3848637" cy="183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1799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kumimoji="1" lang="en-US" altLang="ko-KR" sz="2400" b="1" dirty="0"/>
                  <a:t>Proposed method</a:t>
                </a:r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Explore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𝒇𝒆𝒂𝒕𝒖𝒓𝒆</m:t>
                    </m:r>
                    <m:r>
                      <a:rPr kumimoji="1"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</a:rPr>
                      <m:t>𝒅𝒆𝒏𝒐𝒊𝒔𝒊𝒏𝒈</m:t>
                    </m:r>
                  </m:oMath>
                </a14:m>
                <a:r>
                  <a:rPr kumimoji="1" lang="en-US" altLang="ko-KR" sz="2000" b="1" dirty="0"/>
                  <a:t> approaches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ko-KR" sz="1800" dirty="0"/>
                  <a:t>To improve the robustness of convolutional networks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ko-KR" sz="1800" dirty="0"/>
                  <a:t>Defense from adversarial attacks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sz="1800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Develop new convolutional network architectures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ko-KR" sz="1800" dirty="0"/>
                  <a:t>Add building blocks designed to denoise feature maps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ko-KR" sz="1800" dirty="0"/>
                  <a:t>Trained end-to-end on </a:t>
                </a:r>
                <a:r>
                  <a:rPr kumimoji="1" lang="en-US" altLang="ko-KR" sz="1800" dirty="0" err="1"/>
                  <a:t>adversarially</a:t>
                </a:r>
                <a:r>
                  <a:rPr kumimoji="1" lang="en-US" altLang="ko-KR" sz="1800" dirty="0"/>
                  <a:t> generated samples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ko-KR" sz="1800" dirty="0"/>
                  <a:t>Learn to reduce feature map perturbations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kumimoji="1" lang="en-US" altLang="ko-KR" sz="1800" dirty="0"/>
              </a:p>
              <a:p>
                <a:pPr lvl="1">
                  <a:lnSpc>
                    <a:spcPct val="100000"/>
                  </a:lnSpc>
                </a:pPr>
                <a:r>
                  <a:rPr kumimoji="1" lang="en-US" altLang="ko-KR" sz="2000" b="1" dirty="0"/>
                  <a:t>For feature denoising, they use some denoising algorithms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ko-KR" sz="1800" dirty="0"/>
                  <a:t>Best performance is achieved by networks using </a:t>
                </a:r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𝑛𝑜𝑛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800" dirty="0"/>
                  <a:t>algorithm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ko-KR" sz="1800" dirty="0"/>
                  <a:t>Using </a:t>
                </a:r>
                <a14:m>
                  <m:oMath xmlns:m="http://schemas.openxmlformats.org/officeDocument/2006/math"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𝑓𝑖𝑙𝑡𝑒𝑟𝑠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𝑓𝑖𝑙𝑡𝑒𝑟𝑠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𝑏𝑖𝑙𝑎𝑡𝑒𝑟𝑎𝑙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𝑓𝑖𝑙𝑡𝑒𝑟𝑠</m:t>
                    </m:r>
                  </m:oMath>
                </a14:m>
                <a:r>
                  <a:rPr kumimoji="1" lang="en-US" altLang="ko-KR" sz="1800" dirty="0"/>
                  <a:t> also improves adversarial robustness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kumimoji="1" lang="en-US" altLang="ko-KR" sz="2000" b="1" dirty="0"/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6" y="1165006"/>
                <a:ext cx="11536650" cy="5485176"/>
              </a:xfrm>
              <a:blipFill>
                <a:blip r:embed="rId3"/>
                <a:stretch>
                  <a:fillRect l="-687"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7862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Related Works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Adversarial training methods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Adversarial logit paring (ALP)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A type of adversarial training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Encourage the logit prediction of a network for a clean image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Weaken the logit prediction for the adversarial image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b="1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Use high-level features to guide the pixel denoiser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Denoising is applied directly on pixel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600" dirty="0"/>
          </a:p>
          <a:p>
            <a:pPr lvl="1">
              <a:lnSpc>
                <a:spcPct val="100000"/>
              </a:lnSpc>
            </a:pPr>
            <a:r>
              <a:rPr kumimoji="1" lang="en-US" altLang="ko-KR" sz="2000" b="1" dirty="0"/>
              <a:t>Transform the images via non-differentiable image preprocessing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en-US" altLang="ko-KR" sz="1800" dirty="0"/>
              <a:t>using image quilting, total variance minimization, quantization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2000" dirty="0"/>
          </a:p>
          <a:p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9E2886-1529-984A-BC63-46E58228C066}"/>
              </a:ext>
            </a:extLst>
          </p:cNvPr>
          <p:cNvGrpSpPr/>
          <p:nvPr/>
        </p:nvGrpSpPr>
        <p:grpSpPr>
          <a:xfrm>
            <a:off x="0" y="6650182"/>
            <a:ext cx="9163910" cy="230832"/>
            <a:chOff x="-64360" y="6611779"/>
            <a:chExt cx="9163910" cy="2308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EA13D1-C9DC-3349-ACB6-9216D09CBF2E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nl-NL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C. Guo, M. Rana, M. Cisse, and L. van der Maaten. Countering 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adversarial images using input transformations. In ICLR, 2018.</a:t>
              </a:r>
              <a:endParaRPr lang="ko-KR" altLang="en-US" sz="7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C42219-6D44-5440-B014-1BEBC527FD78}"/>
                </a:ext>
              </a:extLst>
            </p:cNvPr>
            <p:cNvSpPr txBox="1"/>
            <p:nvPr/>
          </p:nvSpPr>
          <p:spPr>
            <a:xfrm>
              <a:off x="-64360" y="6611779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[4]</a:t>
              </a:r>
              <a:endParaRPr lang="ko-KR" altLang="en-US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41FABE-A2CC-4B48-A1BB-C3D2C0AF3FEF}"/>
              </a:ext>
            </a:extLst>
          </p:cNvPr>
          <p:cNvSpPr txBox="1"/>
          <p:nvPr/>
        </p:nvSpPr>
        <p:spPr>
          <a:xfrm>
            <a:off x="4545780" y="1527334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[2]</a:t>
            </a:r>
            <a:endParaRPr lang="ko-KR" altLang="en-US" sz="9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C3407-A97B-1F41-B9F0-5AE1E7141C9E}"/>
              </a:ext>
            </a:extLst>
          </p:cNvPr>
          <p:cNvSpPr txBox="1"/>
          <p:nvPr/>
        </p:nvSpPr>
        <p:spPr>
          <a:xfrm>
            <a:off x="7213527" y="3313584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[3]</a:t>
            </a:r>
            <a:endParaRPr lang="ko-KR" altLang="en-US" sz="9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D017D9-B518-3D44-923A-89C0D304341A}"/>
              </a:ext>
            </a:extLst>
          </p:cNvPr>
          <p:cNvGrpSpPr/>
          <p:nvPr/>
        </p:nvGrpSpPr>
        <p:grpSpPr>
          <a:xfrm>
            <a:off x="0" y="6495154"/>
            <a:ext cx="9163910" cy="230832"/>
            <a:chOff x="-64360" y="6611779"/>
            <a:chExt cx="9163910" cy="2308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0A72B3-5E34-C046-BAC3-197401E4FE53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F. Liao, M. Liang, Y. Dong, and T. Pang. Defense against adversarial attacks using high-level representation guided denoiser. In CVPR, 2018.</a:t>
              </a:r>
              <a:endParaRPr lang="ko-KR" altLang="en-US" sz="7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67259C-6FBC-0F44-AA3F-EDB3CA0F775C}"/>
                </a:ext>
              </a:extLst>
            </p:cNvPr>
            <p:cNvSpPr txBox="1"/>
            <p:nvPr/>
          </p:nvSpPr>
          <p:spPr>
            <a:xfrm>
              <a:off x="-64360" y="6611779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[3]</a:t>
              </a:r>
              <a:endParaRPr lang="ko-KR" altLang="en-US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6C1BEE-E829-3340-8BCD-90B45EAF01D1}"/>
              </a:ext>
            </a:extLst>
          </p:cNvPr>
          <p:cNvSpPr txBox="1"/>
          <p:nvPr/>
        </p:nvSpPr>
        <p:spPr>
          <a:xfrm>
            <a:off x="9017860" y="4251991"/>
            <a:ext cx="29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[4]</a:t>
            </a:r>
            <a:endParaRPr lang="ko-KR" altLang="en-US" sz="9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56FE78-A05A-B84B-B6C9-AF80FA67A90E}"/>
              </a:ext>
            </a:extLst>
          </p:cNvPr>
          <p:cNvGrpSpPr/>
          <p:nvPr/>
        </p:nvGrpSpPr>
        <p:grpSpPr>
          <a:xfrm>
            <a:off x="0" y="6334142"/>
            <a:ext cx="9163910" cy="230832"/>
            <a:chOff x="-64360" y="6611779"/>
            <a:chExt cx="9163910" cy="2308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FB084A-D40B-A84D-A084-C1472C5D5EAC}"/>
                </a:ext>
              </a:extLst>
            </p:cNvPr>
            <p:cNvSpPr txBox="1"/>
            <p:nvPr/>
          </p:nvSpPr>
          <p:spPr>
            <a:xfrm>
              <a:off x="101600" y="6627168"/>
              <a:ext cx="8997950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H. Kannan, A.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Kurakin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, and I. Goodfellow. Adversarial logit pairing. </a:t>
              </a:r>
              <a:r>
                <a:rPr lang="en-US" altLang="ko-KR" sz="700" b="0" i="0" u="none" strike="noStrike" baseline="0" dirty="0" err="1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arXiv</a:t>
              </a:r>
              <a:r>
                <a:rPr lang="en-US" altLang="ko-KR" sz="700" b="0" i="0" u="none" strike="noStrike" baseline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preprint arXiv:1803.06373, 2018.</a:t>
              </a:r>
              <a:endParaRPr lang="ko-KR" altLang="en-US" sz="7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E72AE9-A346-EB47-9894-00D98BCCD337}"/>
                </a:ext>
              </a:extLst>
            </p:cNvPr>
            <p:cNvSpPr txBox="1"/>
            <p:nvPr/>
          </p:nvSpPr>
          <p:spPr>
            <a:xfrm>
              <a:off x="-64360" y="6611779"/>
              <a:ext cx="292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[2]</a:t>
              </a:r>
              <a:endParaRPr lang="ko-KR" altLang="en-US" sz="9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31EC10-F22D-644C-932B-E7E70D1008A0}"/>
              </a:ext>
            </a:extLst>
          </p:cNvPr>
          <p:cNvSpPr txBox="1"/>
          <p:nvPr/>
        </p:nvSpPr>
        <p:spPr>
          <a:xfrm>
            <a:off x="1013607" y="5168196"/>
            <a:ext cx="110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these defenses may be effective in black-box settings, can be circumvented in white-box settings</a:t>
            </a:r>
            <a:endParaRPr lang="en-US" altLang="ko-KR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7FB872-B86D-5B48-8BCF-B98B5656A9AA}"/>
              </a:ext>
            </a:extLst>
          </p:cNvPr>
          <p:cNvSpPr txBox="1"/>
          <p:nvPr/>
        </p:nvSpPr>
        <p:spPr>
          <a:xfrm>
            <a:off x="1013607" y="5453458"/>
            <a:ext cx="110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proposed models are able to improve adversarial robustness against strong white-box attacks</a:t>
            </a:r>
          </a:p>
        </p:txBody>
      </p:sp>
    </p:spTree>
    <p:extLst>
      <p:ext uri="{BB962C8B-B14F-4D97-AF65-F5344CB8AC3E}">
        <p14:creationId xmlns:p14="http://schemas.microsoft.com/office/powerpoint/2010/main" val="393469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</a:t>
            </a:r>
            <a:r>
              <a:rPr kumimoji="1" lang="en-US" altLang="ko-KR" sz="2400" b="1" dirty="0"/>
              <a:t>Feature Noise</a:t>
            </a:r>
            <a:endParaRPr lang="en-US" altLang="ko-KR" sz="24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Adversarial image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definition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/>
              <a:t>Noisy image that is created by adding perturbations to image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Perturbations are imperceptible by humans or perceived as very small noise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/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980B7-F9B6-6545-82E8-D9EDBE453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6" r="32961"/>
          <a:stretch/>
        </p:blipFill>
        <p:spPr>
          <a:xfrm>
            <a:off x="2272094" y="3229143"/>
            <a:ext cx="2273643" cy="2210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01BEAA-1FA7-2D4B-82A2-C5213FD49315}"/>
              </a:ext>
            </a:extLst>
          </p:cNvPr>
          <p:cNvSpPr txBox="1"/>
          <p:nvPr/>
        </p:nvSpPr>
        <p:spPr>
          <a:xfrm>
            <a:off x="1708778" y="3710402"/>
            <a:ext cx="563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clean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267F0-D623-4D45-A802-D6D2AD7A1423}"/>
              </a:ext>
            </a:extLst>
          </p:cNvPr>
          <p:cNvSpPr txBox="1"/>
          <p:nvPr/>
        </p:nvSpPr>
        <p:spPr>
          <a:xfrm>
            <a:off x="1342768" y="4706924"/>
            <a:ext cx="929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adversarial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091ED-61E3-F143-AF15-7F74FBC8564B}"/>
              </a:ext>
            </a:extLst>
          </p:cNvPr>
          <p:cNvSpPr txBox="1"/>
          <p:nvPr/>
        </p:nvSpPr>
        <p:spPr>
          <a:xfrm>
            <a:off x="2454875" y="3030524"/>
            <a:ext cx="929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pixel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AD4B9-9646-8941-A8A0-37426DBE793A}"/>
              </a:ext>
            </a:extLst>
          </p:cNvPr>
          <p:cNvSpPr txBox="1"/>
          <p:nvPr/>
        </p:nvSpPr>
        <p:spPr>
          <a:xfrm>
            <a:off x="3384201" y="3030524"/>
            <a:ext cx="1062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8217B8-5F62-7B40-931D-F1C2C828458D}"/>
                  </a:ext>
                </a:extLst>
              </p:cNvPr>
              <p:cNvSpPr txBox="1"/>
              <p:nvPr/>
            </p:nvSpPr>
            <p:spPr>
              <a:xfrm>
                <a:off x="4983962" y="3307523"/>
                <a:ext cx="7041630" cy="1921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Perturbations are constrained to be small at the 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𝑝𝑖𝑥𝑒𝑙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𝑙𝑒𝑣𝑒𝑙</m:t>
                    </m:r>
                  </m:oMath>
                </a14:m>
                <a:endParaRPr kumimoji="1" lang="en-US" altLang="ko-Kore-KR" dirty="0">
                  <a:latin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Can not recognize it visually</a:t>
                </a: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kumimoji="1" lang="en-US" altLang="ko-Kore-KR" dirty="0">
                    <a:latin typeface="KoPub돋움체_Pro Medium" panose="00000600000000000000" pitchFamily="50" charset="-127"/>
                  </a:rPr>
                  <a:t>Perturbations has a very important influence in feature map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Gradually increases as the image is propagated through the network</a:t>
                </a:r>
              </a:p>
              <a:p>
                <a:pPr marL="800100" lvl="1" indent="-3429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kumimoji="1" lang="en-US" altLang="ko-Kore-KR" sz="1600" dirty="0">
                    <a:latin typeface="KoPub돋움체_Pro Medium" panose="00000600000000000000" pitchFamily="50" charset="-127"/>
                  </a:rPr>
                  <a:t>Non-existing activations in the feature maps are occurred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8217B8-5F62-7B40-931D-F1C2C8284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62" y="3307523"/>
                <a:ext cx="7041630" cy="1921103"/>
              </a:xfrm>
              <a:prstGeom prst="rect">
                <a:avLst/>
              </a:prstGeom>
              <a:blipFill>
                <a:blip r:embed="rId4"/>
                <a:stretch>
                  <a:fillRect l="-540" b="-263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E597BEF6-F380-084D-AA6C-7A2EE2179E7E}"/>
              </a:ext>
            </a:extLst>
          </p:cNvPr>
          <p:cNvSpPr/>
          <p:nvPr/>
        </p:nvSpPr>
        <p:spPr>
          <a:xfrm>
            <a:off x="3425391" y="4415481"/>
            <a:ext cx="345989" cy="8131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_Pro Medium" panose="00000600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3B603F-88C3-164F-89B1-225DE6E0D35F}"/>
              </a:ext>
            </a:extLst>
          </p:cNvPr>
          <p:cNvCxnSpPr>
            <a:cxnSpLocks/>
            <a:stCxn id="2" idx="4"/>
            <a:endCxn id="13" idx="0"/>
          </p:cNvCxnSpPr>
          <p:nvPr/>
        </p:nvCxnSpPr>
        <p:spPr>
          <a:xfrm flipH="1">
            <a:off x="3307491" y="5228626"/>
            <a:ext cx="290895" cy="8854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29D4D1-EABD-F140-9756-4BBEFF178BD2}"/>
              </a:ext>
            </a:extLst>
          </p:cNvPr>
          <p:cNvSpPr txBox="1"/>
          <p:nvPr/>
        </p:nvSpPr>
        <p:spPr>
          <a:xfrm>
            <a:off x="1515761" y="6114031"/>
            <a:ext cx="3583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non-existing activations are hallucinated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C39415-C4AD-284E-8AA4-D791C7945E41}"/>
              </a:ext>
            </a:extLst>
          </p:cNvPr>
          <p:cNvSpPr txBox="1"/>
          <p:nvPr/>
        </p:nvSpPr>
        <p:spPr>
          <a:xfrm>
            <a:off x="4983962" y="5297710"/>
            <a:ext cx="7041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</a:t>
            </a:r>
            <a:r>
              <a:rPr lang="en-US" altLang="ko-KR" sz="16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if the wrong activations overwhelm the true signal, the network makes wrong predictions</a:t>
            </a:r>
          </a:p>
        </p:txBody>
      </p:sp>
    </p:spTree>
    <p:extLst>
      <p:ext uri="{BB962C8B-B14F-4D97-AF65-F5344CB8AC3E}">
        <p14:creationId xmlns:p14="http://schemas.microsoft.com/office/powerpoint/2010/main" val="343926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Proposed Method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6" y="1165006"/>
            <a:ext cx="11536650" cy="54851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/>
              <a:t> </a:t>
            </a:r>
            <a:r>
              <a:rPr kumimoji="1" lang="en-US" altLang="ko-KR" sz="2400" b="1" dirty="0"/>
              <a:t>Feature Noise</a:t>
            </a:r>
            <a:endParaRPr lang="en-US" altLang="ko-KR" sz="2400" b="1" dirty="0"/>
          </a:p>
          <a:p>
            <a:pPr lvl="1">
              <a:lnSpc>
                <a:spcPct val="100000"/>
              </a:lnSpc>
            </a:pPr>
            <a:r>
              <a:rPr lang="en-US" altLang="ko-KR" sz="2000" b="1" dirty="0"/>
              <a:t>Feature denoising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/>
              <a:t>The authors attempt to address this problem by feature denoising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29</a:t>
            </a:r>
            <a:endParaRPr kumimoji="1" lang="x-none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C61B976-EAE0-1248-A2FE-7B19A6BA151D}"/>
              </a:ext>
            </a:extLst>
          </p:cNvPr>
          <p:cNvGrpSpPr/>
          <p:nvPr/>
        </p:nvGrpSpPr>
        <p:grpSpPr>
          <a:xfrm>
            <a:off x="1643416" y="2364261"/>
            <a:ext cx="3956397" cy="3997934"/>
            <a:chOff x="1643416" y="2364261"/>
            <a:chExt cx="4066155" cy="416729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F04DDFE-8451-DC41-AA90-00E983377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3416" y="2364261"/>
              <a:ext cx="4066155" cy="390698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EBFF96-356C-784F-92EA-7B84D228779E}"/>
                </a:ext>
              </a:extLst>
            </p:cNvPr>
            <p:cNvSpPr txBox="1"/>
            <p:nvPr/>
          </p:nvSpPr>
          <p:spPr>
            <a:xfrm>
              <a:off x="1851933" y="6236958"/>
              <a:ext cx="982535" cy="28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adversarial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49DFE8-8A8E-6145-BA3E-FF4B2A5279C1}"/>
                </a:ext>
              </a:extLst>
            </p:cNvPr>
            <p:cNvSpPr txBox="1"/>
            <p:nvPr/>
          </p:nvSpPr>
          <p:spPr>
            <a:xfrm>
              <a:off x="3101921" y="6236959"/>
              <a:ext cx="1077206" cy="28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feature map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B6239B-A4AC-4841-8AE9-BFDE10566C22}"/>
                </a:ext>
              </a:extLst>
            </p:cNvPr>
            <p:cNvSpPr txBox="1"/>
            <p:nvPr/>
          </p:nvSpPr>
          <p:spPr>
            <a:xfrm>
              <a:off x="4446580" y="6242824"/>
              <a:ext cx="831357" cy="28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denoised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6D1899-9426-4247-B629-52A42638A78C}"/>
              </a:ext>
            </a:extLst>
          </p:cNvPr>
          <p:cNvSpPr txBox="1"/>
          <p:nvPr/>
        </p:nvSpPr>
        <p:spPr>
          <a:xfrm>
            <a:off x="5717942" y="2619634"/>
            <a:ext cx="6376453" cy="221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ko-Kore-KR" dirty="0">
                <a:latin typeface="KoPub돋움체_Pro Medium" panose="00000600000000000000" pitchFamily="50" charset="-127"/>
              </a:rPr>
              <a:t>Using feature denoising operations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Successfully suppress the noise in the feature map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Make the responses focus on meaningful content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ko-Kore-KR" sz="1600" dirty="0">
              <a:latin typeface="KoPub돋움체_Pro Medium" panose="00000600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ko-Kore-KR" dirty="0">
                <a:latin typeface="KoPub돋움체_Pro Medium" panose="00000600000000000000" pitchFamily="50" charset="-127"/>
              </a:rPr>
              <a:t>Add a denoising block in the network + end-to-end train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Change the magnitudes and distributions of all features</a:t>
            </a:r>
          </a:p>
          <a:p>
            <a:pPr marL="742950" lvl="1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kumimoji="1" lang="en-US" altLang="ko-Kore-KR" sz="1600" dirty="0">
                <a:latin typeface="KoPub돋움체_Pro Medium" panose="00000600000000000000" pitchFamily="50" charset="-127"/>
              </a:rPr>
              <a:t>Make the model reduce the </a:t>
            </a:r>
            <a:r>
              <a:rPr kumimoji="1" lang="en-US" altLang="ko-Kore-KR" sz="1600" dirty="0" err="1">
                <a:latin typeface="KoPub돋움체_Pro Medium" panose="00000600000000000000" pitchFamily="50" charset="-127"/>
              </a:rPr>
              <a:t>noisr</a:t>
            </a:r>
            <a:r>
              <a:rPr kumimoji="1" lang="en-US" altLang="ko-Kore-KR" sz="1600" dirty="0">
                <a:latin typeface="KoPub돋움체_Pro Medium" panose="00000600000000000000" pitchFamily="50" charset="-127"/>
              </a:rPr>
              <a:t> in feature map </a:t>
            </a:r>
          </a:p>
        </p:txBody>
      </p:sp>
    </p:spTree>
    <p:extLst>
      <p:ext uri="{BB962C8B-B14F-4D97-AF65-F5344CB8AC3E}">
        <p14:creationId xmlns:p14="http://schemas.microsoft.com/office/powerpoint/2010/main" val="2732710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07EFED-8C11-4EC9-BB7A-F0D6136EE492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42196</TotalTime>
  <Words>6407</Words>
  <Application>Microsoft Macintosh PowerPoint</Application>
  <PresentationFormat>와이드스크린</PresentationFormat>
  <Paragraphs>827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Cambria Math</vt:lpstr>
      <vt:lpstr>Calibri</vt:lpstr>
      <vt:lpstr>Wingdings</vt:lpstr>
      <vt:lpstr>Arial</vt:lpstr>
      <vt:lpstr>KoPub돋움체_Pro Medium</vt:lpstr>
      <vt:lpstr>Courier New</vt:lpstr>
      <vt:lpstr>Office 테마</vt:lpstr>
      <vt:lpstr>Feature Denoising for Improving Adversarial Robustness</vt:lpstr>
      <vt:lpstr>Contents</vt:lpstr>
      <vt:lpstr>Introduction</vt:lpstr>
      <vt:lpstr>Introduction</vt:lpstr>
      <vt:lpstr>Introduction</vt:lpstr>
      <vt:lpstr>Introduction</vt:lpstr>
      <vt:lpstr>Related Works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Conclusions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 동연</cp:lastModifiedBy>
  <cp:revision>1824</cp:revision>
  <cp:lastPrinted>2021-05-14T05:14:04Z</cp:lastPrinted>
  <dcterms:created xsi:type="dcterms:W3CDTF">2020-09-17T05:44:36Z</dcterms:created>
  <dcterms:modified xsi:type="dcterms:W3CDTF">2021-11-25T04:39:45Z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